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4"/>
  </p:notesMasterIdLst>
  <p:handoutMasterIdLst>
    <p:handoutMasterId r:id="rId5"/>
  </p:handoutMasterIdLst>
  <p:sldIdLst>
    <p:sldId id="1120" r:id="rId2"/>
    <p:sldId id="1146" r:id="rId3"/>
  </p:sldIdLst>
  <p:sldSz cx="13716000" cy="10972800"/>
  <p:notesSz cx="6797675" cy="9926638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 Symbol" panose="020B0502040204020203" pitchFamily="3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3"/>
    <a:srgbClr val="3C8DBC"/>
    <a:srgbClr val="010101"/>
    <a:srgbClr val="F39619"/>
    <a:srgbClr val="494D55"/>
    <a:srgbClr val="FFFFFF"/>
    <a:srgbClr val="FEF7EF"/>
    <a:srgbClr val="FEF6EA"/>
    <a:srgbClr val="FD9619"/>
    <a:srgbClr val="FD9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3" autoAdjust="0"/>
    <p:restoredTop sz="82105" autoAdjust="0"/>
  </p:normalViewPr>
  <p:slideViewPr>
    <p:cSldViewPr snapToGrid="0" showGuides="1">
      <p:cViewPr varScale="1">
        <p:scale>
          <a:sx n="72" d="100"/>
          <a:sy n="72" d="100"/>
        </p:scale>
        <p:origin x="1704" y="60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hyperlink" Target="mailto:info@gams.com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hyperlink" Target="http://www.gams.com/" TargetMode="External"/><Relationship Id="rId25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1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18.png"/><Relationship Id="rId10" Type="http://schemas.openxmlformats.org/officeDocument/2006/relationships/image" Target="../media/image8.png"/><Relationship Id="rId19" Type="http://schemas.openxmlformats.org/officeDocument/2006/relationships/hyperlink" Target="http://www.gams.com/miro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s.com/miro" TargetMode="External"/><Relationship Id="rId13" Type="http://schemas.openxmlformats.org/officeDocument/2006/relationships/image" Target="../media/image16.png"/><Relationship Id="rId3" Type="http://schemas.openxmlformats.org/officeDocument/2006/relationships/image" Target="../media/image22.png"/><Relationship Id="rId7" Type="http://schemas.openxmlformats.org/officeDocument/2006/relationships/hyperlink" Target="mailto:info@gams.com" TargetMode="External"/><Relationship Id="rId12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ams.com/" TargetMode="External"/><Relationship Id="rId11" Type="http://schemas.openxmlformats.org/officeDocument/2006/relationships/image" Target="../media/image26.png"/><Relationship Id="rId5" Type="http://schemas.openxmlformats.org/officeDocument/2006/relationships/image" Target="../media/image24.png"/><Relationship Id="rId10" Type="http://schemas.openxmlformats.org/officeDocument/2006/relationships/image" Target="../media/image25.png"/><Relationship Id="rId4" Type="http://schemas.openxmlformats.org/officeDocument/2006/relationships/image" Target="../media/image23.png"/><Relationship Id="rId9" Type="http://schemas.openxmlformats.org/officeDocument/2006/relationships/image" Target="../media/image5.png"/><Relationship Id="rId1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Picture 330">
            <a:extLst>
              <a:ext uri="{FF2B5EF4-FFF2-40B4-BE49-F238E27FC236}">
                <a16:creationId xmlns:a16="http://schemas.microsoft.com/office/drawing/2014/main" id="{ABB32C0E-66D1-4911-9FF1-CAD2DFA56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465" b="1392"/>
          <a:stretch/>
        </p:blipFill>
        <p:spPr>
          <a:xfrm>
            <a:off x="2688769" y="5253001"/>
            <a:ext cx="8338459" cy="4717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C03291F-AC57-4B73-9D51-6DC14A5C9509}"/>
              </a:ext>
            </a:extLst>
          </p:cNvPr>
          <p:cNvGrpSpPr/>
          <p:nvPr/>
        </p:nvGrpSpPr>
        <p:grpSpPr>
          <a:xfrm>
            <a:off x="7323687" y="7884496"/>
            <a:ext cx="2349739" cy="3063549"/>
            <a:chOff x="7626393" y="7364976"/>
            <a:chExt cx="2349739" cy="306354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64F5BA8-482B-48AD-88A3-FD7FD5B61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5279"/>
            <a:stretch/>
          </p:blipFill>
          <p:spPr>
            <a:xfrm>
              <a:off x="7661510" y="7521771"/>
              <a:ext cx="2314622" cy="290675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6C095F-CCFF-4FEF-819D-C0F687BEB976}"/>
                </a:ext>
              </a:extLst>
            </p:cNvPr>
            <p:cNvSpPr/>
            <p:nvPr/>
          </p:nvSpPr>
          <p:spPr>
            <a:xfrm>
              <a:off x="7626393" y="7364976"/>
              <a:ext cx="1438214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Available graph types: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89E68D8-A8E0-45BC-863B-CF21958A775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30049" y="7884496"/>
            <a:ext cx="3207245" cy="20952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70" y="1125685"/>
            <a:ext cx="8338459" cy="412744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154974" y="1487161"/>
            <a:ext cx="4421883" cy="21690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7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2" y="6600632"/>
            <a:ext cx="3930562" cy="3345967"/>
            <a:chOff x="46380" y="6399864"/>
            <a:chExt cx="4110303" cy="3345967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3930561" cy="3345967"/>
              <a:chOff x="-94047" y="3999652"/>
              <a:chExt cx="3930561" cy="334596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-90353" y="5283516"/>
                <a:ext cx="3926867" cy="2062103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1000 miles’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 90 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1497277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Model annotation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11030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input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Enclose output data which should be visible in MIRO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/>
              <a:br>
                <a:rPr lang="en-US" altLang="en-US" sz="4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(Multiple use possible)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0" y="2190064"/>
            <a:ext cx="2451100" cy="1811680"/>
            <a:chOff x="0" y="2626892"/>
            <a:chExt cx="2451100" cy="181168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0" y="2807356"/>
              <a:ext cx="2451100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visualization with powerful graphics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Generation, processing and evaluation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Intuitive, structured integration requires no GAMS expertise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to use &amp; comfortable working environment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04563"/>
            <a:ext cx="2451100" cy="1654990"/>
            <a:chOff x="0" y="670793"/>
            <a:chExt cx="2451100" cy="165499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45110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GAMS MIRO helps you turn your GAMS model into an interactive web application.  It is an easy and automated way to deploy a GAMS model, and its extensive data and solution visualization capabilities allow you to produce and use optimization-based decisions with confidence.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BAE24248-2837-42B6-8C07-8CDA92EB57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01" y="4635041"/>
            <a:ext cx="2519659" cy="190015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528912" y="1563592"/>
            <a:ext cx="4420669" cy="183143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333668" y="2669758"/>
            <a:ext cx="4703442" cy="236348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475849" y="2936108"/>
            <a:ext cx="4354821" cy="224715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4591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1321625" y="873022"/>
            <a:ext cx="160531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World forum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About dialog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1"/>
            <a:endCxn id="96" idx="0"/>
          </p:cNvCxnSpPr>
          <p:nvPr/>
        </p:nvCxnSpPr>
        <p:spPr>
          <a:xfrm flipH="1">
            <a:off x="10776321" y="1150021"/>
            <a:ext cx="545304" cy="807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442" idx="1"/>
            <a:endCxn id="92" idx="2"/>
          </p:cNvCxnSpPr>
          <p:nvPr/>
        </p:nvCxnSpPr>
        <p:spPr>
          <a:xfrm flipH="1" flipV="1">
            <a:off x="10251817" y="1320881"/>
            <a:ext cx="1246754" cy="337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562677" y="30304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119" idx="1"/>
            <a:endCxn id="117" idx="2"/>
          </p:cNvCxnSpPr>
          <p:nvPr/>
        </p:nvCxnSpPr>
        <p:spPr>
          <a:xfrm flipH="1" flipV="1">
            <a:off x="10615840" y="3133656"/>
            <a:ext cx="506736" cy="76808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0B9A15-ECA4-4A34-AA54-7244A7FD32DC}"/>
              </a:ext>
            </a:extLst>
          </p:cNvPr>
          <p:cNvGrpSpPr/>
          <p:nvPr/>
        </p:nvGrpSpPr>
        <p:grpSpPr>
          <a:xfrm>
            <a:off x="11122576" y="3724740"/>
            <a:ext cx="2623265" cy="1374115"/>
            <a:chOff x="11092735" y="2708241"/>
            <a:chExt cx="2623265" cy="137411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21B405F-BEC8-48EF-B483-796045A76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18660" b="-1"/>
            <a:stretch/>
          </p:blipFill>
          <p:spPr>
            <a:xfrm>
              <a:off x="11092735" y="3046739"/>
              <a:ext cx="2283071" cy="1035617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4C94CD8-2FEF-4FEE-B723-388568FF8422}"/>
                </a:ext>
              </a:extLst>
            </p:cNvPr>
            <p:cNvSpPr/>
            <p:nvPr/>
          </p:nvSpPr>
          <p:spPr>
            <a:xfrm>
              <a:off x="11092735" y="2710831"/>
              <a:ext cx="1145019" cy="3488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Download temporary files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DD08C3E-EEF5-4AFE-A73B-87767226998C}"/>
                </a:ext>
              </a:extLst>
            </p:cNvPr>
            <p:cNvSpPr/>
            <p:nvPr/>
          </p:nvSpPr>
          <p:spPr>
            <a:xfrm>
              <a:off x="12344208" y="2708241"/>
              <a:ext cx="1371792" cy="764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All files of the working directory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Solution reports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GAMS Log &amp; </a:t>
              </a:r>
              <a:r>
                <a:rPr lang="en-US" sz="900" b="0" i="0" dirty="0" err="1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Lst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file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681307" y="303426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1"/>
            <a:endCxn id="139" idx="2"/>
          </p:cNvCxnSpPr>
          <p:nvPr/>
        </p:nvCxnSpPr>
        <p:spPr>
          <a:xfrm flipH="1" flipV="1">
            <a:off x="10734470" y="3137493"/>
            <a:ext cx="580494" cy="3637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314964" y="3301150"/>
            <a:ext cx="2101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graphical and tabular data representation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8493043" y="49366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8546206" y="5039857"/>
            <a:ext cx="320705" cy="35254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8426899" y="5392403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699385" y="45235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  <a:stCxn id="163" idx="0"/>
          </p:cNvCxnSpPr>
          <p:nvPr/>
        </p:nvCxnSpPr>
        <p:spPr>
          <a:xfrm flipH="1" flipV="1">
            <a:off x="5427502" y="4830007"/>
            <a:ext cx="505518" cy="4210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5493008" y="5251014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06657" y="37830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</p:cNvCxnSpPr>
          <p:nvPr/>
        </p:nvCxnSpPr>
        <p:spPr>
          <a:xfrm flipH="1" flipV="1">
            <a:off x="5390582" y="3884684"/>
            <a:ext cx="1247117" cy="15382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6334035" y="5422943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6944679" y="316641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</p:cNvCxnSpPr>
          <p:nvPr/>
        </p:nvCxnSpPr>
        <p:spPr>
          <a:xfrm flipH="1" flipV="1">
            <a:off x="7005032" y="3348107"/>
            <a:ext cx="593948" cy="204828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7158968" y="5396389"/>
            <a:ext cx="88002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(grouped) output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06108" y="292446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  <a:stCxn id="179" idx="0"/>
          </p:cNvCxnSpPr>
          <p:nvPr/>
        </p:nvCxnSpPr>
        <p:spPr>
          <a:xfrm flipH="1" flipV="1">
            <a:off x="5004685" y="3193196"/>
            <a:ext cx="186785" cy="21366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4751458" y="532981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</a:t>
            </a:r>
            <a:b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tabs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083771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083771" y="6856633"/>
            <a:ext cx="2685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&amp; customization via MIRO </a:t>
            </a:r>
            <a:r>
              <a:rPr lang="en-US" sz="1000" i="1" dirty="0">
                <a:solidFill>
                  <a:srgbClr val="494D55"/>
                </a:solidFill>
                <a:latin typeface="Montserrat" panose="00000500000000000000" pitchFamily="2" charset="0"/>
              </a:rPr>
              <a:t>configuration mode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6869596" y="6869131"/>
            <a:ext cx="19692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Available 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 input / numeric input</a:t>
            </a: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088303" y="7255014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Table settings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736864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85677"/>
            <a:ext cx="392982" cy="4581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258325" y="920644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166865"/>
            <a:ext cx="1270047" cy="80812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734031" y="724096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970317"/>
            <a:ext cx="1734623" cy="9867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415495" y="948900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681342" y="1297713"/>
            <a:ext cx="111909" cy="30637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628179" y="16040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712137"/>
            <a:ext cx="139714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gdx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, xlsx, csv)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7847636" y="1060950"/>
            <a:ext cx="645407" cy="6678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471234" y="17105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85393"/>
            <a:ext cx="24393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and MIRO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90057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screen and tab-view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26125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33212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75250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168969" y="6831896"/>
            <a:ext cx="61823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9962CB-6D99-4163-8679-670191148764}"/>
              </a:ext>
            </a:extLst>
          </p:cNvPr>
          <p:cNvSpPr/>
          <p:nvPr/>
        </p:nvSpPr>
        <p:spPr>
          <a:xfrm>
            <a:off x="9963993" y="47103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13B1437-75E2-479F-BC51-CCA4640CF679}"/>
              </a:ext>
            </a:extLst>
          </p:cNvPr>
          <p:cNvCxnSpPr>
            <a:cxnSpLocks/>
            <a:stCxn id="170" idx="0"/>
          </p:cNvCxnSpPr>
          <p:nvPr/>
        </p:nvCxnSpPr>
        <p:spPr>
          <a:xfrm flipH="1" flipV="1">
            <a:off x="9455852" y="4534690"/>
            <a:ext cx="663930" cy="77479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CD5BDFF-3D7D-4A08-AF96-36E6F318B091}"/>
              </a:ext>
            </a:extLst>
          </p:cNvPr>
          <p:cNvSpPr/>
          <p:nvPr/>
        </p:nvSpPr>
        <p:spPr>
          <a:xfrm>
            <a:off x="9243135" y="5309480"/>
            <a:ext cx="17532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Data and corresponding graph side by side or separated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A8ED08E-4169-404C-AF26-2C30B8414F80}"/>
              </a:ext>
            </a:extLst>
          </p:cNvPr>
          <p:cNvSpPr/>
          <p:nvPr/>
        </p:nvSpPr>
        <p:spPr>
          <a:xfrm>
            <a:off x="8311306" y="45036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53CA245-72A7-49E2-A303-8B7118839F14}"/>
              </a:ext>
            </a:extLst>
          </p:cNvPr>
          <p:cNvCxnSpPr>
            <a:cxnSpLocks/>
            <a:stCxn id="170" idx="0"/>
            <a:endCxn id="171" idx="2"/>
          </p:cNvCxnSpPr>
          <p:nvPr/>
        </p:nvCxnSpPr>
        <p:spPr>
          <a:xfrm flipH="1" flipV="1">
            <a:off x="8364469" y="4606902"/>
            <a:ext cx="1755313" cy="70257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2" name="Rectangle 181">
            <a:extLst>
              <a:ext uri="{FF2B5EF4-FFF2-40B4-BE49-F238E27FC236}">
                <a16:creationId xmlns:a16="http://schemas.microsoft.com/office/drawing/2014/main" id="{84D83022-CC36-47AB-B87E-0E76E8D6C05A}"/>
              </a:ext>
            </a:extLst>
          </p:cNvPr>
          <p:cNvSpPr/>
          <p:nvPr/>
        </p:nvSpPr>
        <p:spPr>
          <a:xfrm>
            <a:off x="8079691" y="485809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8032D87-67E0-4C69-BC51-5E4C71554181}"/>
              </a:ext>
            </a:extLst>
          </p:cNvPr>
          <p:cNvCxnSpPr>
            <a:cxnSpLocks/>
            <a:stCxn id="184" idx="0"/>
          </p:cNvCxnSpPr>
          <p:nvPr/>
        </p:nvCxnSpPr>
        <p:spPr>
          <a:xfrm flipH="1" flipV="1">
            <a:off x="8106193" y="4888485"/>
            <a:ext cx="128222" cy="39660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3A7D23B-AC02-4758-B50D-E2BCF7A6EDD6}"/>
              </a:ext>
            </a:extLst>
          </p:cNvPr>
          <p:cNvSpPr/>
          <p:nvPr/>
        </p:nvSpPr>
        <p:spPr>
          <a:xfrm>
            <a:off x="7910618" y="5285094"/>
            <a:ext cx="6475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Filter results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1578691-6A0E-4EB2-826B-CFA0585AEA65}"/>
              </a:ext>
            </a:extLst>
          </p:cNvPr>
          <p:cNvSpPr/>
          <p:nvPr/>
        </p:nvSpPr>
        <p:spPr>
          <a:xfrm>
            <a:off x="3112262" y="260543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DE3B89E-83BC-4F9F-9855-DA6DCEFA9879}"/>
              </a:ext>
            </a:extLst>
          </p:cNvPr>
          <p:cNvSpPr/>
          <p:nvPr/>
        </p:nvSpPr>
        <p:spPr>
          <a:xfrm>
            <a:off x="3056921" y="5434254"/>
            <a:ext cx="9279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Start / stop  GAMS run</a:t>
            </a:r>
          </a:p>
        </p:txBody>
      </p: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DE30E26E-2A00-4E3E-82BB-6FFA28ABE628}"/>
              </a:ext>
            </a:extLst>
          </p:cNvPr>
          <p:cNvCxnSpPr>
            <a:cxnSpLocks/>
            <a:stCxn id="288" idx="0"/>
            <a:endCxn id="290" idx="1"/>
          </p:cNvCxnSpPr>
          <p:nvPr/>
        </p:nvCxnSpPr>
        <p:spPr>
          <a:xfrm flipH="1" flipV="1">
            <a:off x="3091853" y="2906522"/>
            <a:ext cx="429064" cy="2527732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57B14DE5-7B1E-4364-9513-4D50C09EF6FA}"/>
              </a:ext>
            </a:extLst>
          </p:cNvPr>
          <p:cNvSpPr/>
          <p:nvPr/>
        </p:nvSpPr>
        <p:spPr>
          <a:xfrm>
            <a:off x="3091853" y="285490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6149E153-E3A3-47AD-95CA-37332DE82CA0}"/>
              </a:ext>
            </a:extLst>
          </p:cNvPr>
          <p:cNvSpPr/>
          <p:nvPr/>
        </p:nvSpPr>
        <p:spPr>
          <a:xfrm>
            <a:off x="1382553" y="530340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7" name="Straight Connector 306">
            <a:extLst>
              <a:ext uri="{FF2B5EF4-FFF2-40B4-BE49-F238E27FC236}">
                <a16:creationId xmlns:a16="http://schemas.microsoft.com/office/drawing/2014/main" id="{640516E3-8E61-4729-A2D0-7906B59FACBC}"/>
              </a:ext>
            </a:extLst>
          </p:cNvPr>
          <p:cNvCxnSpPr>
            <a:cxnSpLocks/>
          </p:cNvCxnSpPr>
          <p:nvPr/>
        </p:nvCxnSpPr>
        <p:spPr>
          <a:xfrm flipH="1" flipV="1">
            <a:off x="443222" y="5784472"/>
            <a:ext cx="73249" cy="2629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7" name="Rectangle 316">
            <a:extLst>
              <a:ext uri="{FF2B5EF4-FFF2-40B4-BE49-F238E27FC236}">
                <a16:creationId xmlns:a16="http://schemas.microsoft.com/office/drawing/2014/main" id="{3BA177FA-C3E5-417D-A6A3-A7C76BEAF79E}"/>
              </a:ext>
            </a:extLst>
          </p:cNvPr>
          <p:cNvSpPr/>
          <p:nvPr/>
        </p:nvSpPr>
        <p:spPr>
          <a:xfrm>
            <a:off x="793856" y="5631923"/>
            <a:ext cx="140502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Sort database entries</a:t>
            </a:r>
          </a:p>
        </p:txBody>
      </p:sp>
      <p:cxnSp>
        <p:nvCxnSpPr>
          <p:cNvPr id="318" name="Straight Connector 317">
            <a:extLst>
              <a:ext uri="{FF2B5EF4-FFF2-40B4-BE49-F238E27FC236}">
                <a16:creationId xmlns:a16="http://schemas.microsoft.com/office/drawing/2014/main" id="{2EBD4694-8407-4B84-A1E3-F62FFDE80EC2}"/>
              </a:ext>
            </a:extLst>
          </p:cNvPr>
          <p:cNvCxnSpPr>
            <a:cxnSpLocks/>
            <a:endCxn id="319" idx="2"/>
          </p:cNvCxnSpPr>
          <p:nvPr/>
        </p:nvCxnSpPr>
        <p:spPr>
          <a:xfrm>
            <a:off x="999183" y="5840820"/>
            <a:ext cx="24231" cy="14069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9" name="Rectangle 318">
            <a:extLst>
              <a:ext uri="{FF2B5EF4-FFF2-40B4-BE49-F238E27FC236}">
                <a16:creationId xmlns:a16="http://schemas.microsoft.com/office/drawing/2014/main" id="{CFC0B1C6-E7BD-4AF1-BE27-CE7C7BB24C0A}"/>
              </a:ext>
            </a:extLst>
          </p:cNvPr>
          <p:cNvSpPr/>
          <p:nvPr/>
        </p:nvSpPr>
        <p:spPr>
          <a:xfrm>
            <a:off x="970251" y="58782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995011E-3ECD-456F-A189-3BD4360B3B75}"/>
              </a:ext>
            </a:extLst>
          </p:cNvPr>
          <p:cNvSpPr/>
          <p:nvPr/>
        </p:nvSpPr>
        <p:spPr>
          <a:xfrm>
            <a:off x="575403" y="4466098"/>
            <a:ext cx="7098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Internal database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A6774678-5BC5-47AC-8F4F-155FC1AE15E3}"/>
              </a:ext>
            </a:extLst>
          </p:cNvPr>
          <p:cNvSpPr/>
          <p:nvPr/>
        </p:nvSpPr>
        <p:spPr>
          <a:xfrm>
            <a:off x="410146" y="49916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BDE8F47A-85DF-4AFD-86A7-D168FBDC25B3}"/>
              </a:ext>
            </a:extLst>
          </p:cNvPr>
          <p:cNvSpPr/>
          <p:nvPr/>
        </p:nvSpPr>
        <p:spPr>
          <a:xfrm>
            <a:off x="1882068" y="533247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5" name="Straight Connector 324">
            <a:extLst>
              <a:ext uri="{FF2B5EF4-FFF2-40B4-BE49-F238E27FC236}">
                <a16:creationId xmlns:a16="http://schemas.microsoft.com/office/drawing/2014/main" id="{8B5960CC-E501-40D4-BCB2-FD129F7136B9}"/>
              </a:ext>
            </a:extLst>
          </p:cNvPr>
          <p:cNvCxnSpPr>
            <a:cxnSpLocks/>
            <a:stCxn id="323" idx="0"/>
            <a:endCxn id="320" idx="2"/>
          </p:cNvCxnSpPr>
          <p:nvPr/>
        </p:nvCxnSpPr>
        <p:spPr>
          <a:xfrm flipV="1">
            <a:off x="463309" y="4835430"/>
            <a:ext cx="466998" cy="15618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75D76C20-0255-447A-AA7F-3753F67F2400}"/>
              </a:ext>
            </a:extLst>
          </p:cNvPr>
          <p:cNvSpPr/>
          <p:nvPr/>
        </p:nvSpPr>
        <p:spPr>
          <a:xfrm>
            <a:off x="763107" y="588004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3" name="Straight Connector 352">
            <a:extLst>
              <a:ext uri="{FF2B5EF4-FFF2-40B4-BE49-F238E27FC236}">
                <a16:creationId xmlns:a16="http://schemas.microsoft.com/office/drawing/2014/main" id="{FAA529C6-6CFE-4AA3-A012-0CDEFF399958}"/>
              </a:ext>
            </a:extLst>
          </p:cNvPr>
          <p:cNvCxnSpPr>
            <a:cxnSpLocks/>
            <a:endCxn id="352" idx="2"/>
          </p:cNvCxnSpPr>
          <p:nvPr/>
        </p:nvCxnSpPr>
        <p:spPr>
          <a:xfrm flipH="1">
            <a:off x="816270" y="5832299"/>
            <a:ext cx="182913" cy="15097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429576" y="6943662"/>
            <a:ext cx="1879511" cy="1026166"/>
            <a:chOff x="9336121" y="8089259"/>
            <a:chExt cx="2993815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336121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865763" y="8413647"/>
              <a:ext cx="1944605" cy="96776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876026" y="8376733"/>
              <a:ext cx="1453910" cy="134707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352488" y="9250331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198654" y="121765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23073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6BBD134-CF80-4329-BCFF-1897E443761D}"/>
              </a:ext>
            </a:extLst>
          </p:cNvPr>
          <p:cNvSpPr/>
          <p:nvPr/>
        </p:nvSpPr>
        <p:spPr>
          <a:xfrm>
            <a:off x="1266061" y="4525339"/>
            <a:ext cx="105764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XLSX/GDX/CSV</a:t>
            </a:r>
          </a:p>
        </p:txBody>
      </p: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3397F28C-C082-4572-A709-730CEA0A7410}"/>
              </a:ext>
            </a:extLst>
          </p:cNvPr>
          <p:cNvCxnSpPr>
            <a:cxnSpLocks/>
            <a:stCxn id="378" idx="1"/>
          </p:cNvCxnSpPr>
          <p:nvPr/>
        </p:nvCxnSpPr>
        <p:spPr>
          <a:xfrm flipV="1">
            <a:off x="907218" y="4757269"/>
            <a:ext cx="581660" cy="2308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CD83A79E-F4CD-43AB-B515-1FF2FBD83631}"/>
              </a:ext>
            </a:extLst>
          </p:cNvPr>
          <p:cNvCxnSpPr>
            <a:cxnSpLocks/>
            <a:stCxn id="396" idx="1"/>
            <a:endCxn id="293" idx="2"/>
          </p:cNvCxnSpPr>
          <p:nvPr/>
        </p:nvCxnSpPr>
        <p:spPr>
          <a:xfrm flipH="1" flipV="1">
            <a:off x="1435716" y="5406630"/>
            <a:ext cx="635295" cy="13504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7" name="Rectangle 386">
            <a:extLst>
              <a:ext uri="{FF2B5EF4-FFF2-40B4-BE49-F238E27FC236}">
                <a16:creationId xmlns:a16="http://schemas.microsoft.com/office/drawing/2014/main" id="{2E6F3A1E-32AE-47B9-988C-11A0F7444993}"/>
              </a:ext>
            </a:extLst>
          </p:cNvPr>
          <p:cNvSpPr/>
          <p:nvPr/>
        </p:nvSpPr>
        <p:spPr>
          <a:xfrm>
            <a:off x="1340483" y="6055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C8DB61BF-2F44-4F84-839F-EFD8B28C0A83}"/>
              </a:ext>
            </a:extLst>
          </p:cNvPr>
          <p:cNvSpPr/>
          <p:nvPr/>
        </p:nvSpPr>
        <p:spPr>
          <a:xfrm>
            <a:off x="2071011" y="5357011"/>
            <a:ext cx="677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Selected data set</a:t>
            </a:r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84E7A899-2879-47C8-A78C-6C8DDD551E70}"/>
              </a:ext>
            </a:extLst>
          </p:cNvPr>
          <p:cNvSpPr/>
          <p:nvPr/>
        </p:nvSpPr>
        <p:spPr>
          <a:xfrm>
            <a:off x="64472" y="6003720"/>
            <a:ext cx="95612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Scenario tags</a:t>
            </a:r>
          </a:p>
        </p:txBody>
      </p:sp>
      <p:sp>
        <p:nvSpPr>
          <p:cNvPr id="409" name="Rectangle 408">
            <a:extLst>
              <a:ext uri="{FF2B5EF4-FFF2-40B4-BE49-F238E27FC236}">
                <a16:creationId xmlns:a16="http://schemas.microsoft.com/office/drawing/2014/main" id="{037E7281-025F-4DAB-AB9E-C6FE15013DAE}"/>
              </a:ext>
            </a:extLst>
          </p:cNvPr>
          <p:cNvSpPr/>
          <p:nvPr/>
        </p:nvSpPr>
        <p:spPr>
          <a:xfrm>
            <a:off x="1873858" y="5835056"/>
            <a:ext cx="5840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Cancel Import</a:t>
            </a:r>
          </a:p>
        </p:txBody>
      </p:sp>
      <p:sp>
        <p:nvSpPr>
          <p:cNvPr id="410" name="Rectangle 409">
            <a:extLst>
              <a:ext uri="{FF2B5EF4-FFF2-40B4-BE49-F238E27FC236}">
                <a16:creationId xmlns:a16="http://schemas.microsoft.com/office/drawing/2014/main" id="{ECB9F7EB-CC38-4F85-B819-85EAFA06C0D0}"/>
              </a:ext>
            </a:extLst>
          </p:cNvPr>
          <p:cNvSpPr/>
          <p:nvPr/>
        </p:nvSpPr>
        <p:spPr>
          <a:xfrm>
            <a:off x="2386241" y="63328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1" name="Straight Connector 410">
            <a:extLst>
              <a:ext uri="{FF2B5EF4-FFF2-40B4-BE49-F238E27FC236}">
                <a16:creationId xmlns:a16="http://schemas.microsoft.com/office/drawing/2014/main" id="{F957AA22-4BA8-4C73-947A-23A9D6A93C6B}"/>
              </a:ext>
            </a:extLst>
          </p:cNvPr>
          <p:cNvCxnSpPr>
            <a:cxnSpLocks/>
            <a:stCxn id="409" idx="2"/>
          </p:cNvCxnSpPr>
          <p:nvPr/>
        </p:nvCxnSpPr>
        <p:spPr>
          <a:xfrm>
            <a:off x="2165883" y="6204388"/>
            <a:ext cx="243696" cy="16226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29" name="Group 428">
            <a:extLst>
              <a:ext uri="{FF2B5EF4-FFF2-40B4-BE49-F238E27FC236}">
                <a16:creationId xmlns:a16="http://schemas.microsoft.com/office/drawing/2014/main" id="{1FFAFD4E-602E-43DF-B25C-D9ECF106AADC}"/>
              </a:ext>
            </a:extLst>
          </p:cNvPr>
          <p:cNvGrpSpPr/>
          <p:nvPr/>
        </p:nvGrpSpPr>
        <p:grpSpPr>
          <a:xfrm>
            <a:off x="21300" y="3924233"/>
            <a:ext cx="2532616" cy="578258"/>
            <a:chOff x="1340053" y="5870393"/>
            <a:chExt cx="2532616" cy="578258"/>
          </a:xfrm>
        </p:grpSpPr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DEB2F4D0-B9C9-42C7-83C9-DC555C4B50E2}"/>
                </a:ext>
              </a:extLst>
            </p:cNvPr>
            <p:cNvCxnSpPr/>
            <p:nvPr/>
          </p:nvCxnSpPr>
          <p:spPr>
            <a:xfrm>
              <a:off x="1390402" y="6115206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1CAFB674-C273-414F-B626-8A274F7B4B65}"/>
                </a:ext>
              </a:extLst>
            </p:cNvPr>
            <p:cNvSpPr/>
            <p:nvPr/>
          </p:nvSpPr>
          <p:spPr>
            <a:xfrm>
              <a:off x="2204377" y="5870393"/>
              <a:ext cx="81317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Load data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78ED6B77-D7FD-4951-8FA0-BB26B27CF137}"/>
                </a:ext>
              </a:extLst>
            </p:cNvPr>
            <p:cNvSpPr/>
            <p:nvPr/>
          </p:nvSpPr>
          <p:spPr>
            <a:xfrm>
              <a:off x="1340053" y="6099838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Import data from database and/or local  files</a:t>
              </a:r>
            </a:p>
          </p:txBody>
        </p:sp>
      </p:grp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C33CEFE7-20CD-49D2-B571-15BB490E7978}"/>
              </a:ext>
            </a:extLst>
          </p:cNvPr>
          <p:cNvCxnSpPr>
            <a:cxnSpLocks/>
          </p:cNvCxnSpPr>
          <p:nvPr/>
        </p:nvCxnSpPr>
        <p:spPr>
          <a:xfrm flipH="1">
            <a:off x="2252729" y="2644079"/>
            <a:ext cx="764222" cy="1405245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327522F-7B3D-499E-9105-F2E2E2F3026D}"/>
              </a:ext>
            </a:extLst>
          </p:cNvPr>
          <p:cNvGrpSpPr/>
          <p:nvPr/>
        </p:nvGrpSpPr>
        <p:grpSpPr>
          <a:xfrm>
            <a:off x="11069406" y="1535657"/>
            <a:ext cx="2547270" cy="1758936"/>
            <a:chOff x="11069406" y="1535657"/>
            <a:chExt cx="2547270" cy="1758936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0F4762C0-9E95-4EA1-A66F-9AA88E5B2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565803" y="2155149"/>
              <a:ext cx="1050873" cy="1139444"/>
            </a:xfrm>
            <a:prstGeom prst="rect">
              <a:avLst/>
            </a:prstGeom>
          </p:spPr>
        </p:pic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1056604-E7D2-437D-AFDB-70D56A87DD16}"/>
                </a:ext>
              </a:extLst>
            </p:cNvPr>
            <p:cNvSpPr/>
            <p:nvPr/>
          </p:nvSpPr>
          <p:spPr>
            <a:xfrm>
              <a:off x="11096442" y="2000751"/>
              <a:ext cx="178784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 Save / save as 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dit scenario metadata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Scenario n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ame / tag </a:t>
              </a:r>
              <a:endParaRPr lang="en-US" sz="900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  <a:p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➞ F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  <a:sym typeface="Wingdings" panose="05000000000000000000" pitchFamily="2" charset="2"/>
                </a:rPr>
                <a:t>ile attachments </a:t>
              </a:r>
            </a:p>
            <a:p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  <a:sym typeface="Wingdings" panose="05000000000000000000" pitchFamily="2" charset="2"/>
                </a:rPr>
                <a:t>Access permissions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elete scenario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</a:t>
              </a:r>
              <a:r>
                <a:rPr lang="en-US" sz="900" b="0" i="0" dirty="0">
                  <a:solidFill>
                    <a:srgbClr val="494D55"/>
                  </a:solidFill>
                  <a:effectLst/>
                  <a:latin typeface="Montserrat" panose="00000500000000000000" pitchFamily="2" charset="0"/>
                </a:rPr>
                <a:t>xport scenario data</a:t>
              </a:r>
              <a:b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9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900" dirty="0" err="1">
                  <a:solidFill>
                    <a:srgbClr val="494D55"/>
                  </a:solidFill>
                  <a:latin typeface="Montserrat" panose="00000500000000000000" pitchFamily="2" charset="0"/>
                </a:rPr>
                <a:t>gdx</a:t>
              </a: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, xlsx, csv</a:t>
              </a:r>
              <a:endPara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grpSp>
          <p:nvGrpSpPr>
            <p:cNvPr id="440" name="Group 439">
              <a:extLst>
                <a:ext uri="{FF2B5EF4-FFF2-40B4-BE49-F238E27FC236}">
                  <a16:creationId xmlns:a16="http://schemas.microsoft.com/office/drawing/2014/main" id="{771CFC73-484F-427B-8D50-FBD191808974}"/>
                </a:ext>
              </a:extLst>
            </p:cNvPr>
            <p:cNvGrpSpPr/>
            <p:nvPr/>
          </p:nvGrpSpPr>
          <p:grpSpPr>
            <a:xfrm>
              <a:off x="11069406" y="1535657"/>
              <a:ext cx="2532616" cy="464451"/>
              <a:chOff x="1343067" y="5870393"/>
              <a:chExt cx="2532616" cy="464451"/>
            </a:xfrm>
          </p:grpSpPr>
          <p:cxnSp>
            <p:nvCxnSpPr>
              <p:cNvPr id="441" name="Straight Connector 440">
                <a:extLst>
                  <a:ext uri="{FF2B5EF4-FFF2-40B4-BE49-F238E27FC236}">
                    <a16:creationId xmlns:a16="http://schemas.microsoft.com/office/drawing/2014/main" id="{6C0DA741-6281-4B58-96BC-92CFD9AA8495}"/>
                  </a:ext>
                </a:extLst>
              </p:cNvPr>
              <p:cNvCxnSpPr/>
              <p:nvPr/>
            </p:nvCxnSpPr>
            <p:spPr>
              <a:xfrm>
                <a:off x="1390402" y="6115206"/>
                <a:ext cx="244112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E386A8A6-9320-4548-AF75-01564201CBE7}"/>
                  </a:ext>
                </a:extLst>
              </p:cNvPr>
              <p:cNvSpPr/>
              <p:nvPr/>
            </p:nvSpPr>
            <p:spPr>
              <a:xfrm>
                <a:off x="1772232" y="5870393"/>
                <a:ext cx="167746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management</a:t>
                </a: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2295E7EC-4496-4D91-820E-A4250F6F6114}"/>
                  </a:ext>
                </a:extLst>
              </p:cNvPr>
              <p:cNvSpPr/>
              <p:nvPr/>
            </p:nvSpPr>
            <p:spPr>
              <a:xfrm>
                <a:off x="1343067" y="6114271"/>
                <a:ext cx="2532616" cy="2205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1000"/>
                  </a:lnSpc>
                </a:pPr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UI – database interaction</a:t>
                </a:r>
              </a:p>
            </p:txBody>
          </p:sp>
        </p:grpSp>
      </p:grp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A930D03B-AFE9-4F8D-9E11-18A596D2A68B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78" name="Rectangle 377">
            <a:extLst>
              <a:ext uri="{FF2B5EF4-FFF2-40B4-BE49-F238E27FC236}">
                <a16:creationId xmlns:a16="http://schemas.microsoft.com/office/drawing/2014/main" id="{CDFCAD09-4CC2-4B6F-8F93-7FF0C8F48C87}"/>
              </a:ext>
            </a:extLst>
          </p:cNvPr>
          <p:cNvSpPr/>
          <p:nvPr/>
        </p:nvSpPr>
        <p:spPr>
          <a:xfrm>
            <a:off x="907218" y="493648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Rectangle 481">
            <a:extLst>
              <a:ext uri="{FF2B5EF4-FFF2-40B4-BE49-F238E27FC236}">
                <a16:creationId xmlns:a16="http://schemas.microsoft.com/office/drawing/2014/main" id="{C7933B87-A015-4126-B15C-DC10A731E3E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7"/>
              </a:rPr>
              <a:t>www.gams.com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8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19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2020-01-09</a:t>
            </a:r>
          </a:p>
        </p:txBody>
      </p:sp>
      <p:sp>
        <p:nvSpPr>
          <p:cNvPr id="483" name="Rectangle 482">
            <a:extLst>
              <a:ext uri="{FF2B5EF4-FFF2-40B4-BE49-F238E27FC236}">
                <a16:creationId xmlns:a16="http://schemas.microsoft.com/office/drawing/2014/main" id="{6E634627-D2C8-46D0-BF7A-400B46F0901F}"/>
              </a:ext>
            </a:extLst>
          </p:cNvPr>
          <p:cNvSpPr/>
          <p:nvPr/>
        </p:nvSpPr>
        <p:spPr>
          <a:xfrm>
            <a:off x="202652" y="10444937"/>
            <a:ext cx="2203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base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sp>
        <p:nvSpPr>
          <p:cNvPr id="493" name="Rectangle 492">
            <a:extLst>
              <a:ext uri="{FF2B5EF4-FFF2-40B4-BE49-F238E27FC236}">
                <a16:creationId xmlns:a16="http://schemas.microsoft.com/office/drawing/2014/main" id="{485A4EB3-C1E7-4B27-BFAE-FA690A69B9C5}"/>
              </a:ext>
            </a:extLst>
          </p:cNvPr>
          <p:cNvSpPr/>
          <p:nvPr/>
        </p:nvSpPr>
        <p:spPr>
          <a:xfrm>
            <a:off x="9747714" y="12055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12E0E14A-34D4-4CBC-9307-906ABE0D642F}"/>
              </a:ext>
            </a:extLst>
          </p:cNvPr>
          <p:cNvSpPr/>
          <p:nvPr/>
        </p:nvSpPr>
        <p:spPr>
          <a:xfrm>
            <a:off x="694271" y="56294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ACE5560F-0912-485C-8D1F-E87C3878889E}"/>
              </a:ext>
            </a:extLst>
          </p:cNvPr>
          <p:cNvSpPr/>
          <p:nvPr/>
        </p:nvSpPr>
        <p:spPr>
          <a:xfrm>
            <a:off x="1792423" y="4725848"/>
            <a:ext cx="111230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from Hypercube mode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930E2798-70A9-4FFA-8CC5-E30FA1DF15E1}"/>
              </a:ext>
            </a:extLst>
          </p:cNvPr>
          <p:cNvCxnSpPr>
            <a:cxnSpLocks/>
            <a:endCxn id="180" idx="1"/>
          </p:cNvCxnSpPr>
          <p:nvPr/>
        </p:nvCxnSpPr>
        <p:spPr>
          <a:xfrm flipV="1">
            <a:off x="1577555" y="4979764"/>
            <a:ext cx="214868" cy="260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5" name="Rectangle 184">
            <a:extLst>
              <a:ext uri="{FF2B5EF4-FFF2-40B4-BE49-F238E27FC236}">
                <a16:creationId xmlns:a16="http://schemas.microsoft.com/office/drawing/2014/main" id="{5BEA942E-45B3-4A5B-9C34-FF03C3812E9D}"/>
              </a:ext>
            </a:extLst>
          </p:cNvPr>
          <p:cNvSpPr/>
          <p:nvPr/>
        </p:nvSpPr>
        <p:spPr>
          <a:xfrm>
            <a:off x="1445783" y="496081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A0106A8C-C0B9-49E4-A9A0-D4C1317D54C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4202782" y="9312875"/>
            <a:ext cx="2135576" cy="1287854"/>
          </a:xfrm>
          <a:prstGeom prst="rect">
            <a:avLst/>
          </a:prstGeom>
        </p:spPr>
      </p:pic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415495" y="9314742"/>
            <a:ext cx="814647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mode</a:t>
            </a:r>
          </a:p>
        </p:txBody>
      </p: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FA4B0A2D-BF90-40D9-86F1-3125711E879E}"/>
              </a:ext>
            </a:extLst>
          </p:cNvPr>
          <p:cNvCxnSpPr>
            <a:cxnSpLocks/>
          </p:cNvCxnSpPr>
          <p:nvPr/>
        </p:nvCxnSpPr>
        <p:spPr>
          <a:xfrm>
            <a:off x="150451" y="10495329"/>
            <a:ext cx="2150100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99" name="Picture 198">
            <a:extLst>
              <a:ext uri="{FF2B5EF4-FFF2-40B4-BE49-F238E27FC236}">
                <a16:creationId xmlns:a16="http://schemas.microsoft.com/office/drawing/2014/main" id="{8E044F43-3E11-41AB-875A-C701A4EA37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212" r="67115"/>
          <a:stretch/>
        </p:blipFill>
        <p:spPr>
          <a:xfrm>
            <a:off x="9652897" y="8041291"/>
            <a:ext cx="761158" cy="964298"/>
          </a:xfrm>
          <a:prstGeom prst="rect">
            <a:avLst/>
          </a:prstGeom>
        </p:spPr>
      </p:pic>
      <p:pic>
        <p:nvPicPr>
          <p:cNvPr id="201" name="Picture 200">
            <a:extLst>
              <a:ext uri="{FF2B5EF4-FFF2-40B4-BE49-F238E27FC236}">
                <a16:creationId xmlns:a16="http://schemas.microsoft.com/office/drawing/2014/main" id="{CD74BB04-02EB-4C87-B0AA-8B785051FD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25" t="75212" r="34151"/>
          <a:stretch/>
        </p:blipFill>
        <p:spPr>
          <a:xfrm>
            <a:off x="9651974" y="8992504"/>
            <a:ext cx="762081" cy="964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B4B744-DD11-4A9F-B56B-7B6A824571F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691119" y="1130679"/>
            <a:ext cx="1375609" cy="296155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7" name="Picture 186">
            <a:extLst>
              <a:ext uri="{FF2B5EF4-FFF2-40B4-BE49-F238E27FC236}">
                <a16:creationId xmlns:a16="http://schemas.microsoft.com/office/drawing/2014/main" id="{C69C9056-6E73-44F6-91C3-78A878971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246" r="16644" b="92380"/>
          <a:stretch/>
        </p:blipFill>
        <p:spPr>
          <a:xfrm>
            <a:off x="9336090" y="1125685"/>
            <a:ext cx="676274" cy="314495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F8FC851-4F6E-4207-BFA5-BCEECCC37CD3}"/>
              </a:ext>
            </a:extLst>
          </p:cNvPr>
          <p:cNvGrpSpPr/>
          <p:nvPr/>
        </p:nvGrpSpPr>
        <p:grpSpPr>
          <a:xfrm>
            <a:off x="5322022" y="9931617"/>
            <a:ext cx="1886241" cy="955242"/>
            <a:chOff x="5274894" y="9977805"/>
            <a:chExt cx="1886241" cy="95524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039E4C8-9EEE-433B-993B-E8225B3BC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/>
            <a:srcRect r="14476" b="26460"/>
            <a:stretch/>
          </p:blipFill>
          <p:spPr>
            <a:xfrm>
              <a:off x="5274894" y="9977805"/>
              <a:ext cx="1833434" cy="955242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709BB848-D5EB-4E02-B9DD-2EBC01EAC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/>
            <a:srcRect l="97466" b="26460"/>
            <a:stretch/>
          </p:blipFill>
          <p:spPr>
            <a:xfrm>
              <a:off x="7106815" y="9977805"/>
              <a:ext cx="54320" cy="955242"/>
            </a:xfrm>
            <a:prstGeom prst="rect">
              <a:avLst/>
            </a:prstGeom>
          </p:spPr>
        </p:pic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9A5A689-D1F1-4A38-864F-95CBE46FF04D}"/>
              </a:ext>
            </a:extLst>
          </p:cNvPr>
          <p:cNvSpPr/>
          <p:nvPr/>
        </p:nvSpPr>
        <p:spPr>
          <a:xfrm>
            <a:off x="6141023" y="999576"/>
            <a:ext cx="9377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log</a:t>
            </a:r>
          </a:p>
        </p:txBody>
      </p: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36E0C811-8F84-4B95-9625-8E6720D72AEE}"/>
              </a:ext>
            </a:extLst>
          </p:cNvPr>
          <p:cNvCxnSpPr>
            <a:cxnSpLocks/>
            <a:stCxn id="190" idx="2"/>
          </p:cNvCxnSpPr>
          <p:nvPr/>
        </p:nvCxnSpPr>
        <p:spPr>
          <a:xfrm flipH="1">
            <a:off x="4916381" y="1245797"/>
            <a:ext cx="1693535" cy="7705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9500FF7F-0AA6-4C49-894D-D17E560FF5AF}"/>
              </a:ext>
            </a:extLst>
          </p:cNvPr>
          <p:cNvCxnSpPr>
            <a:cxnSpLocks/>
            <a:stCxn id="213" idx="0"/>
          </p:cNvCxnSpPr>
          <p:nvPr/>
        </p:nvCxnSpPr>
        <p:spPr>
          <a:xfrm flipV="1">
            <a:off x="4359115" y="3173651"/>
            <a:ext cx="225059" cy="208836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73A0CC6-D78E-41CD-9A8C-A5045CD9AD45}"/>
              </a:ext>
            </a:extLst>
          </p:cNvPr>
          <p:cNvSpPr/>
          <p:nvPr/>
        </p:nvSpPr>
        <p:spPr>
          <a:xfrm>
            <a:off x="3864658" y="5262017"/>
            <a:ext cx="988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README file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5EFFF15F-28CA-4E5B-A773-10BB59588C45}"/>
              </a:ext>
            </a:extLst>
          </p:cNvPr>
          <p:cNvCxnSpPr>
            <a:cxnSpLocks/>
          </p:cNvCxnSpPr>
          <p:nvPr/>
        </p:nvCxnSpPr>
        <p:spPr>
          <a:xfrm flipH="1" flipV="1">
            <a:off x="8212519" y="3257416"/>
            <a:ext cx="2895878" cy="223125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F696A65-086E-45B1-977D-8E54D3D1F3B9}"/>
              </a:ext>
            </a:extLst>
          </p:cNvPr>
          <p:cNvSpPr/>
          <p:nvPr/>
        </p:nvSpPr>
        <p:spPr>
          <a:xfrm>
            <a:off x="10822002" y="5462850"/>
            <a:ext cx="12345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8416096-C55D-4070-BBBC-68656C0884E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356881" y="9487498"/>
            <a:ext cx="1709847" cy="1267552"/>
          </a:xfrm>
          <a:prstGeom prst="rect">
            <a:avLst/>
          </a:prstGeom>
        </p:spPr>
      </p:pic>
      <p:sp>
        <p:nvSpPr>
          <p:cNvPr id="515" name="Rectangle 514">
            <a:extLst>
              <a:ext uri="{FF2B5EF4-FFF2-40B4-BE49-F238E27FC236}">
                <a16:creationId xmlns:a16="http://schemas.microsoft.com/office/drawing/2014/main" id="{E1EBB2A1-DE36-4206-B8FE-A801C0DBA3BC}"/>
              </a:ext>
            </a:extLst>
          </p:cNvPr>
          <p:cNvSpPr/>
          <p:nvPr/>
        </p:nvSpPr>
        <p:spPr>
          <a:xfrm>
            <a:off x="2569096" y="8866896"/>
            <a:ext cx="1460329" cy="5539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Launch: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GAMS Studio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Via command line</a:t>
            </a:r>
            <a:endParaRPr lang="en-US" sz="1000" dirty="0">
              <a:solidFill>
                <a:srgbClr val="494D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96" name="Picture 195">
            <a:extLst>
              <a:ext uri="{FF2B5EF4-FFF2-40B4-BE49-F238E27FC236}">
                <a16:creationId xmlns:a16="http://schemas.microsoft.com/office/drawing/2014/main" id="{2011EB6D-2665-4468-800C-6A0094695204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702384" y="9980965"/>
            <a:ext cx="675274" cy="944899"/>
          </a:xfrm>
          <a:prstGeom prst="rect">
            <a:avLst/>
          </a:prstGeom>
        </p:spPr>
      </p:pic>
      <p:sp>
        <p:nvSpPr>
          <p:cNvPr id="269" name="Rectangle 268">
            <a:extLst>
              <a:ext uri="{FF2B5EF4-FFF2-40B4-BE49-F238E27FC236}">
                <a16:creationId xmlns:a16="http://schemas.microsoft.com/office/drawing/2014/main" id="{7F357AC3-ACD3-4CCD-BDFD-548BAB761690}"/>
              </a:ext>
            </a:extLst>
          </p:cNvPr>
          <p:cNvSpPr/>
          <p:nvPr/>
        </p:nvSpPr>
        <p:spPr>
          <a:xfrm>
            <a:off x="10429562" y="6600632"/>
            <a:ext cx="10550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Deployment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163A8669-F205-4F86-B92E-F1D4611AEFBE}"/>
              </a:ext>
            </a:extLst>
          </p:cNvPr>
          <p:cNvSpPr/>
          <p:nvPr/>
        </p:nvSpPr>
        <p:spPr>
          <a:xfrm>
            <a:off x="10431816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Easy deployment of MIRO applications for end user in daily business </a:t>
            </a:r>
          </a:p>
        </p:txBody>
      </p: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05CF5D00-8FE6-45A2-9E18-356D7736627C}"/>
              </a:ext>
            </a:extLst>
          </p:cNvPr>
          <p:cNvCxnSpPr>
            <a:cxnSpLocks/>
          </p:cNvCxnSpPr>
          <p:nvPr/>
        </p:nvCxnSpPr>
        <p:spPr>
          <a:xfrm>
            <a:off x="10523443" y="6829692"/>
            <a:ext cx="300856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8" name="Picture 197">
            <a:extLst>
              <a:ext uri="{FF2B5EF4-FFF2-40B4-BE49-F238E27FC236}">
                <a16:creationId xmlns:a16="http://schemas.microsoft.com/office/drawing/2014/main" id="{39FEF0E8-08C6-493A-8FDD-3448387DACBD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0523443" y="7255015"/>
            <a:ext cx="3066131" cy="2487056"/>
          </a:xfrm>
          <a:prstGeom prst="rect">
            <a:avLst/>
          </a:prstGeom>
        </p:spPr>
      </p:pic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F1E94326-24FC-494C-8630-8915EBBDB266}"/>
              </a:ext>
            </a:extLst>
          </p:cNvPr>
          <p:cNvCxnSpPr>
            <a:cxnSpLocks/>
            <a:stCxn id="291" idx="1"/>
          </p:cNvCxnSpPr>
          <p:nvPr/>
        </p:nvCxnSpPr>
        <p:spPr>
          <a:xfrm flipH="1" flipV="1">
            <a:off x="10506471" y="3140768"/>
            <a:ext cx="885809" cy="219106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1" name="Rectangle 290">
            <a:extLst>
              <a:ext uri="{FF2B5EF4-FFF2-40B4-BE49-F238E27FC236}">
                <a16:creationId xmlns:a16="http://schemas.microsoft.com/office/drawing/2014/main" id="{9BA97BDF-7BD9-4DD9-9AC6-711DB303F02F}"/>
              </a:ext>
            </a:extLst>
          </p:cNvPr>
          <p:cNvSpPr/>
          <p:nvPr/>
        </p:nvSpPr>
        <p:spPr>
          <a:xfrm>
            <a:off x="11392280" y="5131780"/>
            <a:ext cx="1573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Use output data to populate input tables</a:t>
            </a:r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93EF4726-7B3F-4C44-8FAF-ECE598BB0071}"/>
              </a:ext>
            </a:extLst>
          </p:cNvPr>
          <p:cNvSpPr/>
          <p:nvPr/>
        </p:nvSpPr>
        <p:spPr>
          <a:xfrm>
            <a:off x="9102434" y="833674"/>
            <a:ext cx="72965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Show all entries</a:t>
            </a:r>
          </a:p>
        </p:txBody>
      </p:sp>
      <p:cxnSp>
        <p:nvCxnSpPr>
          <p:cNvPr id="311" name="Straight Connector 310">
            <a:extLst>
              <a:ext uri="{FF2B5EF4-FFF2-40B4-BE49-F238E27FC236}">
                <a16:creationId xmlns:a16="http://schemas.microsoft.com/office/drawing/2014/main" id="{B5A49AB2-38CB-49F6-AB7E-0E2B7BC52708}"/>
              </a:ext>
            </a:extLst>
          </p:cNvPr>
          <p:cNvCxnSpPr>
            <a:cxnSpLocks/>
            <a:stCxn id="310" idx="2"/>
          </p:cNvCxnSpPr>
          <p:nvPr/>
        </p:nvCxnSpPr>
        <p:spPr>
          <a:xfrm flipH="1">
            <a:off x="8604586" y="1182487"/>
            <a:ext cx="862677" cy="7059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9E11915B-09A9-4CFF-B863-0D393A2760A0}"/>
              </a:ext>
            </a:extLst>
          </p:cNvPr>
          <p:cNvGrpSpPr/>
          <p:nvPr/>
        </p:nvGrpSpPr>
        <p:grpSpPr>
          <a:xfrm>
            <a:off x="10089088" y="9979727"/>
            <a:ext cx="624510" cy="461665"/>
            <a:chOff x="10169718" y="9936560"/>
            <a:chExt cx="624510" cy="461665"/>
          </a:xfrm>
        </p:grpSpPr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76ECE2E0-EC0B-4E97-B5D7-C12DBA90F7E9}"/>
                </a:ext>
              </a:extLst>
            </p:cNvPr>
            <p:cNvSpPr/>
            <p:nvPr/>
          </p:nvSpPr>
          <p:spPr>
            <a:xfrm>
              <a:off x="10230530" y="9983810"/>
              <a:ext cx="494964" cy="3651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583B3551-5ECF-4C22-8910-26C2C71277A2}"/>
                </a:ext>
              </a:extLst>
            </p:cNvPr>
            <p:cNvSpPr/>
            <p:nvPr/>
          </p:nvSpPr>
          <p:spPr>
            <a:xfrm>
              <a:off x="10169718" y="9936560"/>
              <a:ext cx="624510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lvl="0"/>
              <a:r>
                <a:rPr lang="en-US" sz="8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Custom renderer via R API</a:t>
              </a:r>
            </a:p>
          </p:txBody>
        </p: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4C1393E-78D6-489A-8840-C8446AE96F6F}"/>
              </a:ext>
            </a:extLst>
          </p:cNvPr>
          <p:cNvSpPr/>
          <p:nvPr/>
        </p:nvSpPr>
        <p:spPr>
          <a:xfrm>
            <a:off x="10045424" y="5125611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AFA84319-43DB-4CCA-87AA-E2F7D866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00" y="8286312"/>
            <a:ext cx="2615967" cy="2111721"/>
          </a:xfrm>
          <a:prstGeom prst="rect">
            <a:avLst/>
          </a:prstGeom>
        </p:spPr>
      </p:pic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D63B0DC-1ECD-45B4-9BEC-31F78C09EC3C}"/>
              </a:ext>
            </a:extLst>
          </p:cNvPr>
          <p:cNvGrpSpPr/>
          <p:nvPr/>
        </p:nvGrpSpPr>
        <p:grpSpPr>
          <a:xfrm>
            <a:off x="6471587" y="144381"/>
            <a:ext cx="4044292" cy="1773873"/>
            <a:chOff x="6624839" y="9134501"/>
            <a:chExt cx="4044292" cy="1773873"/>
          </a:xfrm>
        </p:grpSpPr>
        <p:pic>
          <p:nvPicPr>
            <p:cNvPr id="765" name="Picture 764">
              <a:extLst>
                <a:ext uri="{FF2B5EF4-FFF2-40B4-BE49-F238E27FC236}">
                  <a16:creationId xmlns:a16="http://schemas.microsoft.com/office/drawing/2014/main" id="{A4D51114-96CD-4251-A815-314A87C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4839" y="9147762"/>
              <a:ext cx="3924029" cy="1760612"/>
            </a:xfrm>
            <a:prstGeom prst="rect">
              <a:avLst/>
            </a:prstGeom>
          </p:spPr>
        </p:pic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43C1524-CF3F-47D6-BCE0-2B79A0E913ED}"/>
                </a:ext>
              </a:extLst>
            </p:cNvPr>
            <p:cNvSpPr/>
            <p:nvPr/>
          </p:nvSpPr>
          <p:spPr>
            <a:xfrm>
              <a:off x="9131839" y="9400621"/>
              <a:ext cx="1537292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Step size of slider range for scenario generation</a:t>
              </a:r>
            </a:p>
          </p:txBody>
        </p: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8261EFA9-B196-4C0F-9423-2A70960F9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18651" y="9317948"/>
              <a:ext cx="380489" cy="218720"/>
            </a:xfrm>
            <a:prstGeom prst="line">
              <a:avLst/>
            </a:prstGeom>
            <a:ln w="6350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DCEC808D-539A-478D-B0DB-B0D18394FB4B}"/>
                </a:ext>
              </a:extLst>
            </p:cNvPr>
            <p:cNvGrpSpPr/>
            <p:nvPr/>
          </p:nvGrpSpPr>
          <p:grpSpPr>
            <a:xfrm>
              <a:off x="8962968" y="9134501"/>
              <a:ext cx="1575781" cy="246221"/>
              <a:chOff x="9516405" y="9184067"/>
              <a:chExt cx="1575781" cy="246221"/>
            </a:xfrm>
          </p:grpSpPr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CED1E2A3-0BC3-4D79-A1A6-3400CF5C6B19}"/>
                  </a:ext>
                </a:extLst>
              </p:cNvPr>
              <p:cNvSpPr/>
              <p:nvPr/>
            </p:nvSpPr>
            <p:spPr>
              <a:xfrm>
                <a:off x="9516405" y="9184067"/>
                <a:ext cx="1575781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494D55"/>
                    </a:solidFill>
                    <a:latin typeface="Montserrat" panose="00000500000000000000" pitchFamily="2" charset="0"/>
                  </a:rPr>
                  <a:t>Scenario generation</a:t>
                </a:r>
              </a:p>
            </p:txBody>
          </p:sp>
          <p:cxnSp>
            <p:nvCxnSpPr>
              <p:cNvPr id="762" name="Straight Connector 761">
                <a:extLst>
                  <a:ext uri="{FF2B5EF4-FFF2-40B4-BE49-F238E27FC236}">
                    <a16:creationId xmlns:a16="http://schemas.microsoft.com/office/drawing/2014/main" id="{98109E94-662F-487B-A552-E83563593E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6891" y="9382224"/>
                <a:ext cx="1311022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3AE5CB-F4C8-4291-9C64-21402B551C95}"/>
              </a:ext>
            </a:extLst>
          </p:cNvPr>
          <p:cNvGrpSpPr/>
          <p:nvPr/>
        </p:nvGrpSpPr>
        <p:grpSpPr>
          <a:xfrm>
            <a:off x="110069" y="2898233"/>
            <a:ext cx="10746152" cy="5313595"/>
            <a:chOff x="2688770" y="1127872"/>
            <a:chExt cx="8338459" cy="412307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86B18EE-4DB3-4488-A573-81B931C95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8770" y="1127872"/>
              <a:ext cx="8338459" cy="412307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F40A5E1-9D6A-4FC7-8472-88345F19A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080" t="31611" r="93235" b="65960"/>
            <a:stretch/>
          </p:blipFill>
          <p:spPr>
            <a:xfrm>
              <a:off x="3251200" y="2189869"/>
              <a:ext cx="57149" cy="100012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5DF2CFA-5D33-409F-BE5A-6C8E01780C70}"/>
              </a:ext>
            </a:extLst>
          </p:cNvPr>
          <p:cNvGrpSpPr/>
          <p:nvPr/>
        </p:nvGrpSpPr>
        <p:grpSpPr>
          <a:xfrm>
            <a:off x="6767267" y="5706115"/>
            <a:ext cx="4049242" cy="2380692"/>
            <a:chOff x="602844" y="5291888"/>
            <a:chExt cx="4049242" cy="2380692"/>
          </a:xfrm>
        </p:grpSpPr>
        <p:pic>
          <p:nvPicPr>
            <p:cNvPr id="289" name="Picture 288">
              <a:extLst>
                <a:ext uri="{FF2B5EF4-FFF2-40B4-BE49-F238E27FC236}">
                  <a16:creationId xmlns:a16="http://schemas.microsoft.com/office/drawing/2014/main" id="{2478FEA9-B5E4-49C9-8B60-1E5D17EDA2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2091"/>
            <a:stretch/>
          </p:blipFill>
          <p:spPr>
            <a:xfrm>
              <a:off x="602844" y="5788311"/>
              <a:ext cx="4049242" cy="1884269"/>
            </a:xfrm>
            <a:prstGeom prst="rect">
              <a:avLst/>
            </a:prstGeom>
          </p:spPr>
        </p:pic>
        <p:pic>
          <p:nvPicPr>
            <p:cNvPr id="290" name="Picture 289">
              <a:extLst>
                <a:ext uri="{FF2B5EF4-FFF2-40B4-BE49-F238E27FC236}">
                  <a16:creationId xmlns:a16="http://schemas.microsoft.com/office/drawing/2014/main" id="{8E2FC799-0E67-424F-B069-2ACB339310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2066"/>
            <a:stretch/>
          </p:blipFill>
          <p:spPr>
            <a:xfrm>
              <a:off x="602844" y="5291888"/>
              <a:ext cx="4049242" cy="497626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2B9D87F-A340-4E5D-95C4-4F651CEFD70B}"/>
              </a:ext>
            </a:extLst>
          </p:cNvPr>
          <p:cNvSpPr/>
          <p:nvPr/>
        </p:nvSpPr>
        <p:spPr>
          <a:xfrm>
            <a:off x="202652" y="10444937"/>
            <a:ext cx="3048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  <a:endParaRPr lang="en-US" sz="2600" b="1" dirty="0">
              <a:solidFill>
                <a:srgbClr val="494D55"/>
              </a:solidFill>
              <a:latin typeface="Montserrat" panose="00000500000000000000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9855FC-4DD7-4BCC-B2AF-04B37DAD7B24}"/>
              </a:ext>
            </a:extLst>
          </p:cNvPr>
          <p:cNvCxnSpPr>
            <a:cxnSpLocks/>
          </p:cNvCxnSpPr>
          <p:nvPr/>
        </p:nvCxnSpPr>
        <p:spPr>
          <a:xfrm>
            <a:off x="10967913" y="9855200"/>
            <a:ext cx="263410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9E78F5C-297F-48EC-BA73-10B0F285B2C1}"/>
              </a:ext>
            </a:extLst>
          </p:cNvPr>
          <p:cNvSpPr/>
          <p:nvPr/>
        </p:nvSpPr>
        <p:spPr>
          <a:xfrm>
            <a:off x="11062248" y="9895952"/>
            <a:ext cx="24511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GAMS Software GmbH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6"/>
              </a:rPr>
              <a:t>www.gams.com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7"/>
              </a:rPr>
              <a:t>info@gams.com</a:t>
            </a:r>
            <a:endParaRPr lang="en-US" sz="1000" dirty="0">
              <a:solidFill>
                <a:srgbClr val="494D55"/>
              </a:solidFill>
              <a:latin typeface="Montserrat" panose="00000500000000000000" pitchFamily="2" charset="0"/>
            </a:endParaRP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Learn more at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  <a:hlinkClick r:id="rId8"/>
              </a:rPr>
              <a:t>www.gams.com/miro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</a:t>
            </a:r>
          </a:p>
          <a:p>
            <a:pPr algn="just"/>
            <a:r>
              <a: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MIRO version 1.0</a:t>
            </a:r>
          </a:p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Updated: 2020-01-09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CB0C8C-9626-4617-ABDC-2A8C2D246E66}"/>
              </a:ext>
            </a:extLst>
          </p:cNvPr>
          <p:cNvPicPr/>
          <p:nvPr/>
        </p:nvPicPr>
        <p:blipFill>
          <a:blip r:embed="rId9"/>
          <a:srcRect/>
          <a:stretch/>
        </p:blipFill>
        <p:spPr bwMode="auto">
          <a:xfrm>
            <a:off x="11377533" y="97883"/>
            <a:ext cx="2165566" cy="642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220DC5-AA3E-46ED-B890-1D80FCE2593C}"/>
              </a:ext>
            </a:extLst>
          </p:cNvPr>
          <p:cNvSpPr/>
          <p:nvPr/>
        </p:nvSpPr>
        <p:spPr>
          <a:xfrm>
            <a:off x="-1" y="76784"/>
            <a:ext cx="461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cap="small" dirty="0">
                <a:solidFill>
                  <a:srgbClr val="494D55"/>
                </a:solidFill>
                <a:latin typeface="Montserrat" panose="00000500000000000000" pitchFamily="2" charset="0"/>
              </a:rPr>
              <a:t>gams miro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2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cap="small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0B13AD9-98A0-4210-AA84-525ABBC48B29}"/>
              </a:ext>
            </a:extLst>
          </p:cNvPr>
          <p:cNvCxnSpPr>
            <a:cxnSpLocks/>
          </p:cNvCxnSpPr>
          <p:nvPr/>
        </p:nvCxnSpPr>
        <p:spPr>
          <a:xfrm>
            <a:off x="151824" y="10493227"/>
            <a:ext cx="3084511" cy="0"/>
          </a:xfrm>
          <a:prstGeom prst="line">
            <a:avLst/>
          </a:prstGeom>
          <a:ln w="12700">
            <a:solidFill>
              <a:srgbClr val="F39619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BD2121EC-B0DA-49DC-8692-765C61B15C8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850672" y="3318480"/>
            <a:ext cx="4870838" cy="2749718"/>
          </a:xfrm>
          <a:prstGeom prst="rect">
            <a:avLst/>
          </a:prstGeom>
        </p:spPr>
      </p:pic>
      <p:pic>
        <p:nvPicPr>
          <p:cNvPr id="183" name="Picture 182">
            <a:extLst>
              <a:ext uri="{FF2B5EF4-FFF2-40B4-BE49-F238E27FC236}">
                <a16:creationId xmlns:a16="http://schemas.microsoft.com/office/drawing/2014/main" id="{B5B6DCBE-4F18-498B-899A-3CA5D259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625426" y="4464777"/>
            <a:ext cx="4643310" cy="359088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C0C2C15-9270-443C-AFCB-7B5024A25FF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935539" y="3547753"/>
            <a:ext cx="4845288" cy="2656739"/>
          </a:xfrm>
          <a:prstGeom prst="rect">
            <a:avLst/>
          </a:prstGeom>
        </p:spPr>
      </p:pic>
      <p:sp>
        <p:nvSpPr>
          <p:cNvPr id="329" name="Rectangle 328">
            <a:extLst>
              <a:ext uri="{FF2B5EF4-FFF2-40B4-BE49-F238E27FC236}">
                <a16:creationId xmlns:a16="http://schemas.microsoft.com/office/drawing/2014/main" id="{890B7249-2DB4-4E7F-9CC2-EAD1F8BE4600}"/>
              </a:ext>
            </a:extLst>
          </p:cNvPr>
          <p:cNvSpPr/>
          <p:nvPr/>
        </p:nvSpPr>
        <p:spPr>
          <a:xfrm>
            <a:off x="6638047" y="5801600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job history</a:t>
            </a:r>
          </a:p>
        </p:txBody>
      </p:sp>
      <p:cxnSp>
        <p:nvCxnSpPr>
          <p:cNvPr id="330" name="Straight Connector 329">
            <a:extLst>
              <a:ext uri="{FF2B5EF4-FFF2-40B4-BE49-F238E27FC236}">
                <a16:creationId xmlns:a16="http://schemas.microsoft.com/office/drawing/2014/main" id="{454BB82A-7124-4B53-BCA6-B720D1AEE999}"/>
              </a:ext>
            </a:extLst>
          </p:cNvPr>
          <p:cNvCxnSpPr>
            <a:cxnSpLocks/>
            <a:stCxn id="329" idx="1"/>
          </p:cNvCxnSpPr>
          <p:nvPr/>
        </p:nvCxnSpPr>
        <p:spPr>
          <a:xfrm flipH="1">
            <a:off x="6478069" y="5976007"/>
            <a:ext cx="159978" cy="5192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1" name="Rectangle 330">
            <a:extLst>
              <a:ext uri="{FF2B5EF4-FFF2-40B4-BE49-F238E27FC236}">
                <a16:creationId xmlns:a16="http://schemas.microsoft.com/office/drawing/2014/main" id="{3CDDB42C-250B-449B-B38A-1524181C23EF}"/>
              </a:ext>
            </a:extLst>
          </p:cNvPr>
          <p:cNvSpPr/>
          <p:nvPr/>
        </p:nvSpPr>
        <p:spPr>
          <a:xfrm>
            <a:off x="6273850" y="55163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B5AF81C3-EA9B-4BE8-A2C2-85C04BD3089E}"/>
              </a:ext>
            </a:extLst>
          </p:cNvPr>
          <p:cNvSpPr/>
          <p:nvPr/>
        </p:nvSpPr>
        <p:spPr>
          <a:xfrm>
            <a:off x="6294416" y="2355829"/>
            <a:ext cx="1117290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Add, edit, delete job tag(s)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85C0F855-0C7E-405C-994A-CD821C4E1E6E}"/>
              </a:ext>
            </a:extLst>
          </p:cNvPr>
          <p:cNvCxnSpPr>
            <a:cxnSpLocks/>
            <a:stCxn id="332" idx="2"/>
          </p:cNvCxnSpPr>
          <p:nvPr/>
        </p:nvCxnSpPr>
        <p:spPr>
          <a:xfrm>
            <a:off x="6853061" y="2704642"/>
            <a:ext cx="1148365" cy="136589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4" name="Rectangle 333">
            <a:extLst>
              <a:ext uri="{FF2B5EF4-FFF2-40B4-BE49-F238E27FC236}">
                <a16:creationId xmlns:a16="http://schemas.microsoft.com/office/drawing/2014/main" id="{6E6EC5EB-BECB-47BE-B7D5-760DE559F629}"/>
              </a:ext>
            </a:extLst>
          </p:cNvPr>
          <p:cNvSpPr/>
          <p:nvPr/>
        </p:nvSpPr>
        <p:spPr>
          <a:xfrm>
            <a:off x="7624652" y="40705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87249E82-545B-4DE0-BDD4-352A94246A59}"/>
              </a:ext>
            </a:extLst>
          </p:cNvPr>
          <p:cNvSpPr/>
          <p:nvPr/>
        </p:nvSpPr>
        <p:spPr>
          <a:xfrm>
            <a:off x="9275941" y="2432827"/>
            <a:ext cx="104231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Discard Hypercube job</a:t>
            </a:r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5C00B394-0795-4A86-B467-6A0CF2005A04}"/>
              </a:ext>
            </a:extLst>
          </p:cNvPr>
          <p:cNvCxnSpPr>
            <a:cxnSpLocks/>
            <a:stCxn id="341" idx="2"/>
          </p:cNvCxnSpPr>
          <p:nvPr/>
        </p:nvCxnSpPr>
        <p:spPr>
          <a:xfrm>
            <a:off x="9797098" y="2781640"/>
            <a:ext cx="333164" cy="135302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3" name="Rectangle 342">
            <a:extLst>
              <a:ext uri="{FF2B5EF4-FFF2-40B4-BE49-F238E27FC236}">
                <a16:creationId xmlns:a16="http://schemas.microsoft.com/office/drawing/2014/main" id="{3988A93C-444C-4D91-A0A5-9A8F45D6F860}"/>
              </a:ext>
            </a:extLst>
          </p:cNvPr>
          <p:cNvSpPr/>
          <p:nvPr/>
        </p:nvSpPr>
        <p:spPr>
          <a:xfrm>
            <a:off x="9979329" y="407973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D318B109-2BB2-4297-8506-CAA4B70CF6BE}"/>
              </a:ext>
            </a:extLst>
          </p:cNvPr>
          <p:cNvCxnSpPr>
            <a:cxnSpLocks/>
            <a:stCxn id="347" idx="0"/>
          </p:cNvCxnSpPr>
          <p:nvPr/>
        </p:nvCxnSpPr>
        <p:spPr>
          <a:xfrm flipH="1" flipV="1">
            <a:off x="3304602" y="7910211"/>
            <a:ext cx="407249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6" name="Rectangle 345">
            <a:extLst>
              <a:ext uri="{FF2B5EF4-FFF2-40B4-BE49-F238E27FC236}">
                <a16:creationId xmlns:a16="http://schemas.microsoft.com/office/drawing/2014/main" id="{7F179B44-9698-4E12-8360-A72C69E383AC}"/>
              </a:ext>
            </a:extLst>
          </p:cNvPr>
          <p:cNvSpPr/>
          <p:nvPr/>
        </p:nvSpPr>
        <p:spPr>
          <a:xfrm>
            <a:off x="2615869" y="769963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98761A37-5CBE-465D-998B-791ACF5713E3}"/>
              </a:ext>
            </a:extLst>
          </p:cNvPr>
          <p:cNvSpPr/>
          <p:nvPr/>
        </p:nvSpPr>
        <p:spPr>
          <a:xfrm>
            <a:off x="2806320" y="8288863"/>
            <a:ext cx="181106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Choose scenarios for analysis, download, deletion</a:t>
            </a: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4F428B2D-3F19-417F-AA3B-CF8682A71A0D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112300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4AD0FB8-0C55-427E-A9AE-65316D0DFD9E}"/>
              </a:ext>
            </a:extLst>
          </p:cNvPr>
          <p:cNvSpPr/>
          <p:nvPr/>
        </p:nvSpPr>
        <p:spPr>
          <a:xfrm>
            <a:off x="3335036" y="770508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1" name="Straight Connector 350">
            <a:extLst>
              <a:ext uri="{FF2B5EF4-FFF2-40B4-BE49-F238E27FC236}">
                <a16:creationId xmlns:a16="http://schemas.microsoft.com/office/drawing/2014/main" id="{E05408DD-C703-46F3-BD15-50B0BB711699}"/>
              </a:ext>
            </a:extLst>
          </p:cNvPr>
          <p:cNvCxnSpPr>
            <a:cxnSpLocks/>
            <a:stCxn id="347" idx="0"/>
          </p:cNvCxnSpPr>
          <p:nvPr/>
        </p:nvCxnSpPr>
        <p:spPr>
          <a:xfrm flipV="1">
            <a:off x="3711851" y="7910211"/>
            <a:ext cx="696813" cy="37865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2" name="Rectangle 351">
            <a:extLst>
              <a:ext uri="{FF2B5EF4-FFF2-40B4-BE49-F238E27FC236}">
                <a16:creationId xmlns:a16="http://schemas.microsoft.com/office/drawing/2014/main" id="{EF5D55EC-7DA4-4FFE-BB5F-C560ABB4F01E}"/>
              </a:ext>
            </a:extLst>
          </p:cNvPr>
          <p:cNvSpPr/>
          <p:nvPr/>
        </p:nvSpPr>
        <p:spPr>
          <a:xfrm>
            <a:off x="3775807" y="7701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A48D5D7D-B331-4DD2-B2C4-3EE184E64833}"/>
              </a:ext>
            </a:extLst>
          </p:cNvPr>
          <p:cNvSpPr/>
          <p:nvPr/>
        </p:nvSpPr>
        <p:spPr>
          <a:xfrm>
            <a:off x="6701325" y="608524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8D1DF806-4AD2-4D21-97C8-B0897D202A07}"/>
              </a:ext>
            </a:extLst>
          </p:cNvPr>
          <p:cNvSpPr/>
          <p:nvPr/>
        </p:nvSpPr>
        <p:spPr>
          <a:xfrm>
            <a:off x="2544825" y="639142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F9E4D5-01D7-4351-AAD8-FA23F18DF0B9}"/>
              </a:ext>
            </a:extLst>
          </p:cNvPr>
          <p:cNvSpPr/>
          <p:nvPr/>
        </p:nvSpPr>
        <p:spPr>
          <a:xfrm>
            <a:off x="5683700" y="8251326"/>
            <a:ext cx="129880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hash value of selected scenario</a:t>
            </a:r>
          </a:p>
        </p:txBody>
      </p: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64D8231C-42F0-4642-BC2D-7FD9F5E09042}"/>
              </a:ext>
            </a:extLst>
          </p:cNvPr>
          <p:cNvCxnSpPr>
            <a:cxnSpLocks/>
            <a:stCxn id="359" idx="0"/>
          </p:cNvCxnSpPr>
          <p:nvPr/>
        </p:nvCxnSpPr>
        <p:spPr>
          <a:xfrm flipV="1">
            <a:off x="6333101" y="7910211"/>
            <a:ext cx="463767" cy="3411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F06AE662-6D26-48C8-907D-432F2CF20C0A}"/>
              </a:ext>
            </a:extLst>
          </p:cNvPr>
          <p:cNvSpPr/>
          <p:nvPr/>
        </p:nvSpPr>
        <p:spPr>
          <a:xfrm>
            <a:off x="6925177" y="77120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B5AE028C-D8E3-44FD-AFB1-88A1F3ACEC6C}"/>
              </a:ext>
            </a:extLst>
          </p:cNvPr>
          <p:cNvSpPr/>
          <p:nvPr/>
        </p:nvSpPr>
        <p:spPr>
          <a:xfrm>
            <a:off x="3443347" y="5944278"/>
            <a:ext cx="1156180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Query database</a:t>
            </a:r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E6FC18CB-A68A-4FDE-B9D3-D331937D6C78}"/>
              </a:ext>
            </a:extLst>
          </p:cNvPr>
          <p:cNvCxnSpPr>
            <a:cxnSpLocks/>
          </p:cNvCxnSpPr>
          <p:nvPr/>
        </p:nvCxnSpPr>
        <p:spPr>
          <a:xfrm flipH="1" flipV="1">
            <a:off x="3099693" y="5940304"/>
            <a:ext cx="410213" cy="939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4" name="Rectangle 363">
            <a:extLst>
              <a:ext uri="{FF2B5EF4-FFF2-40B4-BE49-F238E27FC236}">
                <a16:creationId xmlns:a16="http://schemas.microsoft.com/office/drawing/2014/main" id="{763FA469-AAC2-4343-B44E-909AC456E3F8}"/>
              </a:ext>
            </a:extLst>
          </p:cNvPr>
          <p:cNvSpPr/>
          <p:nvPr/>
        </p:nvSpPr>
        <p:spPr>
          <a:xfrm>
            <a:off x="2353550" y="589248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EFAC346D-7555-4AF3-93C3-B2011E7E5439}"/>
              </a:ext>
            </a:extLst>
          </p:cNvPr>
          <p:cNvSpPr/>
          <p:nvPr/>
        </p:nvSpPr>
        <p:spPr>
          <a:xfrm>
            <a:off x="3609548" y="5573305"/>
            <a:ext cx="141774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“Slice &amp; dice” scenarios in database</a:t>
            </a:r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494355CC-A428-4D06-B33A-8EFCCA39DDF8}"/>
              </a:ext>
            </a:extLst>
          </p:cNvPr>
          <p:cNvCxnSpPr>
            <a:cxnSpLocks/>
          </p:cNvCxnSpPr>
          <p:nvPr/>
        </p:nvCxnSpPr>
        <p:spPr>
          <a:xfrm flipV="1">
            <a:off x="4094889" y="5127448"/>
            <a:ext cx="273036" cy="44781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9" name="Rectangle 368">
            <a:extLst>
              <a:ext uri="{FF2B5EF4-FFF2-40B4-BE49-F238E27FC236}">
                <a16:creationId xmlns:a16="http://schemas.microsoft.com/office/drawing/2014/main" id="{8217425E-0D9F-45D2-872A-EDB104F9F50B}"/>
              </a:ext>
            </a:extLst>
          </p:cNvPr>
          <p:cNvSpPr/>
          <p:nvPr/>
        </p:nvSpPr>
        <p:spPr>
          <a:xfrm>
            <a:off x="3773304" y="52722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84BB5B4D-CCEE-45B6-86C9-41D055E0834A}"/>
              </a:ext>
            </a:extLst>
          </p:cNvPr>
          <p:cNvSpPr/>
          <p:nvPr/>
        </p:nvSpPr>
        <p:spPr>
          <a:xfrm>
            <a:off x="2919483" y="5482622"/>
            <a:ext cx="72052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Boolean </a:t>
            </a:r>
            <a:b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AND / OR</a:t>
            </a:r>
          </a:p>
        </p:txBody>
      </p: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D3372C7D-99A4-4B50-B9EC-14C1378F6C27}"/>
              </a:ext>
            </a:extLst>
          </p:cNvPr>
          <p:cNvCxnSpPr>
            <a:cxnSpLocks/>
          </p:cNvCxnSpPr>
          <p:nvPr/>
        </p:nvCxnSpPr>
        <p:spPr>
          <a:xfrm flipH="1" flipV="1">
            <a:off x="2868745" y="5423620"/>
            <a:ext cx="121858" cy="21996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0D3F3D7-7A8D-4DC1-86CF-272FDE1EF440}"/>
              </a:ext>
            </a:extLst>
          </p:cNvPr>
          <p:cNvSpPr/>
          <p:nvPr/>
        </p:nvSpPr>
        <p:spPr>
          <a:xfrm>
            <a:off x="2434727" y="5521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AB2CB61E-D778-458E-9614-29BAD1D904B8}"/>
              </a:ext>
            </a:extLst>
          </p:cNvPr>
          <p:cNvSpPr/>
          <p:nvPr/>
        </p:nvSpPr>
        <p:spPr>
          <a:xfrm>
            <a:off x="11490312" y="1014933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576E0C26-1171-468D-837A-D9F539E438AB}"/>
              </a:ext>
            </a:extLst>
          </p:cNvPr>
          <p:cNvCxnSpPr>
            <a:cxnSpLocks/>
          </p:cNvCxnSpPr>
          <p:nvPr/>
        </p:nvCxnSpPr>
        <p:spPr>
          <a:xfrm flipH="1">
            <a:off x="2835110" y="5641514"/>
            <a:ext cx="155493" cy="15515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6" name="Rectangle 375">
            <a:extLst>
              <a:ext uri="{FF2B5EF4-FFF2-40B4-BE49-F238E27FC236}">
                <a16:creationId xmlns:a16="http://schemas.microsoft.com/office/drawing/2014/main" id="{27FB6DC7-3B40-4BD5-B33E-EDCBE36941FA}"/>
              </a:ext>
            </a:extLst>
          </p:cNvPr>
          <p:cNvSpPr/>
          <p:nvPr/>
        </p:nvSpPr>
        <p:spPr>
          <a:xfrm>
            <a:off x="2463279" y="5666537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EE1EC2D0-1A31-4F90-9F36-3078F98C1A92}"/>
              </a:ext>
            </a:extLst>
          </p:cNvPr>
          <p:cNvSpPr/>
          <p:nvPr/>
        </p:nvSpPr>
        <p:spPr>
          <a:xfrm>
            <a:off x="7096047" y="2530235"/>
            <a:ext cx="120357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Import calculated scenarios</a:t>
            </a:r>
          </a:p>
        </p:txBody>
      </p:sp>
      <p:cxnSp>
        <p:nvCxnSpPr>
          <p:cNvPr id="392" name="Straight Connector 391">
            <a:extLst>
              <a:ext uri="{FF2B5EF4-FFF2-40B4-BE49-F238E27FC236}">
                <a16:creationId xmlns:a16="http://schemas.microsoft.com/office/drawing/2014/main" id="{35544845-6CD2-413F-AF27-FC01E588796F}"/>
              </a:ext>
            </a:extLst>
          </p:cNvPr>
          <p:cNvCxnSpPr>
            <a:cxnSpLocks/>
            <a:stCxn id="391" idx="2"/>
          </p:cNvCxnSpPr>
          <p:nvPr/>
        </p:nvCxnSpPr>
        <p:spPr>
          <a:xfrm>
            <a:off x="7697833" y="2879048"/>
            <a:ext cx="1976917" cy="15314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3" name="Rectangle 392">
            <a:extLst>
              <a:ext uri="{FF2B5EF4-FFF2-40B4-BE49-F238E27FC236}">
                <a16:creationId xmlns:a16="http://schemas.microsoft.com/office/drawing/2014/main" id="{7A8B0167-0B94-48D0-A079-A39F457D125F}"/>
              </a:ext>
            </a:extLst>
          </p:cNvPr>
          <p:cNvSpPr/>
          <p:nvPr/>
        </p:nvSpPr>
        <p:spPr>
          <a:xfrm>
            <a:off x="9315088" y="46974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435C89AC-54A5-45F9-9A04-A2E5C5A2D5EE}"/>
              </a:ext>
            </a:extLst>
          </p:cNvPr>
          <p:cNvCxnSpPr>
            <a:cxnSpLocks/>
          </p:cNvCxnSpPr>
          <p:nvPr/>
        </p:nvCxnSpPr>
        <p:spPr>
          <a:xfrm flipV="1">
            <a:off x="4095835" y="4957856"/>
            <a:ext cx="255776" cy="61741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5" name="Rectangle 424">
            <a:extLst>
              <a:ext uri="{FF2B5EF4-FFF2-40B4-BE49-F238E27FC236}">
                <a16:creationId xmlns:a16="http://schemas.microsoft.com/office/drawing/2014/main" id="{F4C44332-E200-47B4-B35F-9626EA401908}"/>
              </a:ext>
            </a:extLst>
          </p:cNvPr>
          <p:cNvSpPr/>
          <p:nvPr/>
        </p:nvSpPr>
        <p:spPr>
          <a:xfrm>
            <a:off x="3785516" y="513322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B31C299E-8046-4C47-961B-9C737894AECB}"/>
              </a:ext>
            </a:extLst>
          </p:cNvPr>
          <p:cNvCxnSpPr>
            <a:cxnSpLocks/>
          </p:cNvCxnSpPr>
          <p:nvPr/>
        </p:nvCxnSpPr>
        <p:spPr>
          <a:xfrm flipV="1">
            <a:off x="4095835" y="4799889"/>
            <a:ext cx="151618" cy="7798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7" name="Rectangle 426">
            <a:extLst>
              <a:ext uri="{FF2B5EF4-FFF2-40B4-BE49-F238E27FC236}">
                <a16:creationId xmlns:a16="http://schemas.microsoft.com/office/drawing/2014/main" id="{2BD7A38E-A90B-4550-BF2C-A719564FBCC4}"/>
              </a:ext>
            </a:extLst>
          </p:cNvPr>
          <p:cNvSpPr/>
          <p:nvPr/>
        </p:nvSpPr>
        <p:spPr>
          <a:xfrm>
            <a:off x="3824151" y="499597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24506FC5-2A77-4BFA-B98C-81382B9DCEFC}"/>
              </a:ext>
            </a:extLst>
          </p:cNvPr>
          <p:cNvSpPr/>
          <p:nvPr/>
        </p:nvSpPr>
        <p:spPr>
          <a:xfrm>
            <a:off x="6473105" y="63761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55A4F3DD-6D53-4C64-9363-F59303AE21E6}"/>
              </a:ext>
            </a:extLst>
          </p:cNvPr>
          <p:cNvSpPr/>
          <p:nvPr/>
        </p:nvSpPr>
        <p:spPr>
          <a:xfrm>
            <a:off x="8807712" y="5819938"/>
            <a:ext cx="1082938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Manual scenario import 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8A2F8223-2AA5-4117-82F7-851A93EE75FE}"/>
              </a:ext>
            </a:extLst>
          </p:cNvPr>
          <p:cNvCxnSpPr>
            <a:cxnSpLocks/>
          </p:cNvCxnSpPr>
          <p:nvPr/>
        </p:nvCxnSpPr>
        <p:spPr>
          <a:xfrm flipH="1" flipV="1">
            <a:off x="9825911" y="6027928"/>
            <a:ext cx="346699" cy="3433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F069850-AF15-4A92-88C4-F34C08024E1E}"/>
              </a:ext>
            </a:extLst>
          </p:cNvPr>
          <p:cNvSpPr/>
          <p:nvPr/>
        </p:nvSpPr>
        <p:spPr>
          <a:xfrm>
            <a:off x="10297235" y="5599039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587A375F-A6CB-4B66-A7AF-CF75D21BA040}"/>
              </a:ext>
            </a:extLst>
          </p:cNvPr>
          <p:cNvSpPr/>
          <p:nvPr/>
        </p:nvSpPr>
        <p:spPr>
          <a:xfrm>
            <a:off x="1681903" y="2501924"/>
            <a:ext cx="219008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dropdown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multi dropdown</a:t>
            </a:r>
          </a:p>
        </p:txBody>
      </p: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0909F8A9-B2DD-4FEF-AB01-F2DF6364913D}"/>
              </a:ext>
            </a:extLst>
          </p:cNvPr>
          <p:cNvCxnSpPr>
            <a:cxnSpLocks/>
            <a:stCxn id="478" idx="2"/>
          </p:cNvCxnSpPr>
          <p:nvPr/>
        </p:nvCxnSpPr>
        <p:spPr>
          <a:xfrm flipH="1">
            <a:off x="2170541" y="2850737"/>
            <a:ext cx="606405" cy="279406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0" name="Rectangle 479">
            <a:extLst>
              <a:ext uri="{FF2B5EF4-FFF2-40B4-BE49-F238E27FC236}">
                <a16:creationId xmlns:a16="http://schemas.microsoft.com/office/drawing/2014/main" id="{68AD556A-12FB-4ED3-AA48-ABBBBBB9A151}"/>
              </a:ext>
            </a:extLst>
          </p:cNvPr>
          <p:cNvSpPr/>
          <p:nvPr/>
        </p:nvSpPr>
        <p:spPr>
          <a:xfrm>
            <a:off x="1979382" y="544181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Rectangle 485">
            <a:extLst>
              <a:ext uri="{FF2B5EF4-FFF2-40B4-BE49-F238E27FC236}">
                <a16:creationId xmlns:a16="http://schemas.microsoft.com/office/drawing/2014/main" id="{AA4C7A05-1909-495C-A1CC-04D7CB878CBE}"/>
              </a:ext>
            </a:extLst>
          </p:cNvPr>
          <p:cNvSpPr/>
          <p:nvPr/>
        </p:nvSpPr>
        <p:spPr>
          <a:xfrm>
            <a:off x="2142508" y="580115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>
            <a:extLst>
              <a:ext uri="{FF2B5EF4-FFF2-40B4-BE49-F238E27FC236}">
                <a16:creationId xmlns:a16="http://schemas.microsoft.com/office/drawing/2014/main" id="{E6974E3D-FCD1-4F49-9D47-0237DF5C89E0}"/>
              </a:ext>
            </a:extLst>
          </p:cNvPr>
          <p:cNvSpPr/>
          <p:nvPr/>
        </p:nvSpPr>
        <p:spPr>
          <a:xfrm>
            <a:off x="3792287" y="2509673"/>
            <a:ext cx="2186441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Base mode: single slider</a:t>
            </a:r>
          </a:p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Hypercube mode: slider </a:t>
            </a:r>
            <a:r>
              <a:rPr lang="en-US" sz="900" i="1" dirty="0">
                <a:solidFill>
                  <a:srgbClr val="494D55"/>
                </a:solidFill>
                <a:latin typeface="Montserrat" panose="00000500000000000000" pitchFamily="2" charset="0"/>
              </a:rPr>
              <a:t>range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E9E8EA3E-1C27-4FFB-82E6-EB93FB658585}"/>
              </a:ext>
            </a:extLst>
          </p:cNvPr>
          <p:cNvCxnSpPr>
            <a:cxnSpLocks/>
            <a:stCxn id="487" idx="2"/>
          </p:cNvCxnSpPr>
          <p:nvPr/>
        </p:nvCxnSpPr>
        <p:spPr>
          <a:xfrm flipH="1">
            <a:off x="2577694" y="2858486"/>
            <a:ext cx="2307814" cy="145477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9" name="Rectangle 488">
            <a:extLst>
              <a:ext uri="{FF2B5EF4-FFF2-40B4-BE49-F238E27FC236}">
                <a16:creationId xmlns:a16="http://schemas.microsoft.com/office/drawing/2014/main" id="{A00E6927-EE98-432C-BA4B-2A84A75E3416}"/>
              </a:ext>
            </a:extLst>
          </p:cNvPr>
          <p:cNvSpPr/>
          <p:nvPr/>
        </p:nvSpPr>
        <p:spPr>
          <a:xfrm>
            <a:off x="2451085" y="41346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254E0F6C-D735-4FFF-82E3-D294A1D0603E}"/>
              </a:ext>
            </a:extLst>
          </p:cNvPr>
          <p:cNvSpPr/>
          <p:nvPr/>
        </p:nvSpPr>
        <p:spPr>
          <a:xfrm>
            <a:off x="5483145" y="2295186"/>
            <a:ext cx="81539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Scalar input data</a:t>
            </a:r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B6968E75-EAFB-4F03-B7F1-9BD90EE4972F}"/>
              </a:ext>
            </a:extLst>
          </p:cNvPr>
          <p:cNvCxnSpPr>
            <a:cxnSpLocks/>
            <a:stCxn id="490" idx="2"/>
          </p:cNvCxnSpPr>
          <p:nvPr/>
        </p:nvCxnSpPr>
        <p:spPr>
          <a:xfrm flipH="1">
            <a:off x="5627015" y="2643999"/>
            <a:ext cx="263828" cy="115080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2" name="Rectangle 491">
            <a:extLst>
              <a:ext uri="{FF2B5EF4-FFF2-40B4-BE49-F238E27FC236}">
                <a16:creationId xmlns:a16="http://schemas.microsoft.com/office/drawing/2014/main" id="{A6301050-616C-4025-9AC0-308C85D2C1B7}"/>
              </a:ext>
            </a:extLst>
          </p:cNvPr>
          <p:cNvSpPr/>
          <p:nvPr/>
        </p:nvSpPr>
        <p:spPr>
          <a:xfrm>
            <a:off x="4919392" y="35927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A43ED780-A0CB-4243-BE14-17B50EAC5EB0}"/>
              </a:ext>
            </a:extLst>
          </p:cNvPr>
          <p:cNvSpPr/>
          <p:nvPr/>
        </p:nvSpPr>
        <p:spPr>
          <a:xfrm>
            <a:off x="4086536" y="358069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B09EC3E6-F92F-4D76-A88E-4D97E0AFD1AF}"/>
              </a:ext>
            </a:extLst>
          </p:cNvPr>
          <p:cNvSpPr/>
          <p:nvPr/>
        </p:nvSpPr>
        <p:spPr>
          <a:xfrm>
            <a:off x="3144675" y="359472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461EE5C7-0BC2-4DF0-8A6D-7938E453003C}"/>
              </a:ext>
            </a:extLst>
          </p:cNvPr>
          <p:cNvSpPr/>
          <p:nvPr/>
        </p:nvSpPr>
        <p:spPr>
          <a:xfrm>
            <a:off x="2406253" y="3564334"/>
            <a:ext cx="106325" cy="131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>
            <a:extLst>
              <a:ext uri="{FF2B5EF4-FFF2-40B4-BE49-F238E27FC236}">
                <a16:creationId xmlns:a16="http://schemas.microsoft.com/office/drawing/2014/main" id="{DC81465B-52BA-4338-B2C9-761C19FA2BC4}"/>
              </a:ext>
            </a:extLst>
          </p:cNvPr>
          <p:cNvSpPr/>
          <p:nvPr/>
        </p:nvSpPr>
        <p:spPr>
          <a:xfrm>
            <a:off x="8213113" y="2588732"/>
            <a:ext cx="115305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Show process of job calculations</a:t>
            </a:r>
          </a:p>
        </p:txBody>
      </p: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51455A7D-9670-404E-AC2A-7F3CDE559972}"/>
              </a:ext>
            </a:extLst>
          </p:cNvPr>
          <p:cNvCxnSpPr>
            <a:cxnSpLocks/>
            <a:stCxn id="538" idx="2"/>
          </p:cNvCxnSpPr>
          <p:nvPr/>
        </p:nvCxnSpPr>
        <p:spPr>
          <a:xfrm>
            <a:off x="8789641" y="2937545"/>
            <a:ext cx="839918" cy="116776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1CA5222A-2BB6-4EED-9E26-C2640A0A75C4}"/>
              </a:ext>
            </a:extLst>
          </p:cNvPr>
          <p:cNvSpPr/>
          <p:nvPr/>
        </p:nvSpPr>
        <p:spPr>
          <a:xfrm>
            <a:off x="9563774" y="408797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D23714BF-5B3C-4472-9577-E00B9CA94F7A}"/>
              </a:ext>
            </a:extLst>
          </p:cNvPr>
          <p:cNvSpPr/>
          <p:nvPr/>
        </p:nvSpPr>
        <p:spPr>
          <a:xfrm>
            <a:off x="10224280" y="3258484"/>
            <a:ext cx="621575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refresh</a:t>
            </a:r>
          </a:p>
        </p:txBody>
      </p: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EE0F4528-62B7-435B-B953-3C752B26E6F2}"/>
              </a:ext>
            </a:extLst>
          </p:cNvPr>
          <p:cNvCxnSpPr>
            <a:cxnSpLocks/>
            <a:stCxn id="551" idx="2"/>
          </p:cNvCxnSpPr>
          <p:nvPr/>
        </p:nvCxnSpPr>
        <p:spPr>
          <a:xfrm>
            <a:off x="10535068" y="3479057"/>
            <a:ext cx="116005" cy="1203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3" name="Rectangle 552">
            <a:extLst>
              <a:ext uri="{FF2B5EF4-FFF2-40B4-BE49-F238E27FC236}">
                <a16:creationId xmlns:a16="http://schemas.microsoft.com/office/drawing/2014/main" id="{5566D41C-4F58-4639-B8C2-F4C59E2CC037}"/>
              </a:ext>
            </a:extLst>
          </p:cNvPr>
          <p:cNvSpPr/>
          <p:nvPr/>
        </p:nvSpPr>
        <p:spPr>
          <a:xfrm>
            <a:off x="10572290" y="364038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6522B41E-47AB-4CF0-B4ED-C2D8D4DC986B}"/>
              </a:ext>
            </a:extLst>
          </p:cNvPr>
          <p:cNvCxnSpPr>
            <a:cxnSpLocks/>
          </p:cNvCxnSpPr>
          <p:nvPr/>
        </p:nvCxnSpPr>
        <p:spPr>
          <a:xfrm flipV="1">
            <a:off x="501415" y="5323893"/>
            <a:ext cx="122474" cy="423818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1" name="Rectangle 570">
            <a:extLst>
              <a:ext uri="{FF2B5EF4-FFF2-40B4-BE49-F238E27FC236}">
                <a16:creationId xmlns:a16="http://schemas.microsoft.com/office/drawing/2014/main" id="{34177221-984D-414D-9525-D4A9AE5B4CC0}"/>
              </a:ext>
            </a:extLst>
          </p:cNvPr>
          <p:cNvSpPr/>
          <p:nvPr/>
        </p:nvSpPr>
        <p:spPr>
          <a:xfrm>
            <a:off x="125334" y="5754178"/>
            <a:ext cx="141047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Automated/manual Hypercube job submission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61528681-74B4-454E-AE65-7FD39F70AD2B}"/>
              </a:ext>
            </a:extLst>
          </p:cNvPr>
          <p:cNvSpPr/>
          <p:nvPr/>
        </p:nvSpPr>
        <p:spPr>
          <a:xfrm>
            <a:off x="1181331" y="518483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>
            <a:extLst>
              <a:ext uri="{FF2B5EF4-FFF2-40B4-BE49-F238E27FC236}">
                <a16:creationId xmlns:a16="http://schemas.microsoft.com/office/drawing/2014/main" id="{A3855FFB-B2D0-4660-AE48-529497967FBB}"/>
              </a:ext>
            </a:extLst>
          </p:cNvPr>
          <p:cNvSpPr/>
          <p:nvPr/>
        </p:nvSpPr>
        <p:spPr>
          <a:xfrm>
            <a:off x="8897632" y="8319191"/>
            <a:ext cx="164415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</p:txBody>
      </p:sp>
      <p:cxnSp>
        <p:nvCxnSpPr>
          <p:cNvPr id="591" name="Straight Connector 590">
            <a:extLst>
              <a:ext uri="{FF2B5EF4-FFF2-40B4-BE49-F238E27FC236}">
                <a16:creationId xmlns:a16="http://schemas.microsoft.com/office/drawing/2014/main" id="{1BF45678-831E-4CC8-B022-270A2BEA9E65}"/>
              </a:ext>
            </a:extLst>
          </p:cNvPr>
          <p:cNvCxnSpPr>
            <a:cxnSpLocks/>
            <a:stCxn id="590" idx="0"/>
          </p:cNvCxnSpPr>
          <p:nvPr/>
        </p:nvCxnSpPr>
        <p:spPr>
          <a:xfrm flipH="1" flipV="1">
            <a:off x="8789448" y="7712048"/>
            <a:ext cx="930262" cy="60714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2" name="Rectangle 591">
            <a:extLst>
              <a:ext uri="{FF2B5EF4-FFF2-40B4-BE49-F238E27FC236}">
                <a16:creationId xmlns:a16="http://schemas.microsoft.com/office/drawing/2014/main" id="{6A4121C7-BEB1-44BE-BB38-C1736071F09B}"/>
              </a:ext>
            </a:extLst>
          </p:cNvPr>
          <p:cNvSpPr/>
          <p:nvPr/>
        </p:nvSpPr>
        <p:spPr>
          <a:xfrm>
            <a:off x="8410889" y="677312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Rectangle 599">
            <a:extLst>
              <a:ext uri="{FF2B5EF4-FFF2-40B4-BE49-F238E27FC236}">
                <a16:creationId xmlns:a16="http://schemas.microsoft.com/office/drawing/2014/main" id="{1CB57ED5-2A3C-4511-8ADF-584B99C2D984}"/>
              </a:ext>
            </a:extLst>
          </p:cNvPr>
          <p:cNvSpPr/>
          <p:nvPr/>
        </p:nvSpPr>
        <p:spPr>
          <a:xfrm>
            <a:off x="360888" y="6311419"/>
            <a:ext cx="148612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Import data</a:t>
            </a:r>
            <a:b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Montserrat" panose="00000500000000000000" pitchFamily="2" charset="0"/>
              </a:rPr>
              <a:t>(local file, database or data from base mode)</a:t>
            </a:r>
          </a:p>
        </p:txBody>
      </p: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060594E2-1574-44E6-B944-2FD7BE047095}"/>
              </a:ext>
            </a:extLst>
          </p:cNvPr>
          <p:cNvCxnSpPr>
            <a:cxnSpLocks/>
          </p:cNvCxnSpPr>
          <p:nvPr/>
        </p:nvCxnSpPr>
        <p:spPr>
          <a:xfrm flipH="1" flipV="1">
            <a:off x="1371167" y="5014834"/>
            <a:ext cx="18419" cy="1353587"/>
          </a:xfrm>
          <a:prstGeom prst="line">
            <a:avLst/>
          </a:prstGeom>
          <a:ln w="6350" cap="flat" cmpd="sng" algn="ctr">
            <a:solidFill>
              <a:srgbClr val="B4B4B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2" name="Rectangle 601">
            <a:extLst>
              <a:ext uri="{FF2B5EF4-FFF2-40B4-BE49-F238E27FC236}">
                <a16:creationId xmlns:a16="http://schemas.microsoft.com/office/drawing/2014/main" id="{A1D1EA76-A063-47E7-A46C-BD19CC2787B0}"/>
              </a:ext>
            </a:extLst>
          </p:cNvPr>
          <p:cNvSpPr/>
          <p:nvPr/>
        </p:nvSpPr>
        <p:spPr>
          <a:xfrm>
            <a:off x="378724" y="491160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AAED3EB1-0536-4070-B955-FA865AD177D2}"/>
              </a:ext>
            </a:extLst>
          </p:cNvPr>
          <p:cNvGrpSpPr/>
          <p:nvPr/>
        </p:nvGrpSpPr>
        <p:grpSpPr>
          <a:xfrm>
            <a:off x="7446713" y="8597833"/>
            <a:ext cx="2532616" cy="706499"/>
            <a:chOff x="4597205" y="5696680"/>
            <a:chExt cx="2532616" cy="706499"/>
          </a:xfrm>
        </p:grpSpPr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B8F2E996-D421-4151-9A54-E553D36E7F8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7" name="Rectangle 616">
              <a:extLst>
                <a:ext uri="{FF2B5EF4-FFF2-40B4-BE49-F238E27FC236}">
                  <a16:creationId xmlns:a16="http://schemas.microsoft.com/office/drawing/2014/main" id="{5305D259-D4C2-4252-BAE4-62CD9407CCD0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Analyze scenarios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69BECCFF-A63B-410D-8A90-04236FB0BA01}"/>
                </a:ext>
              </a:extLst>
            </p:cNvPr>
            <p:cNvSpPr/>
            <p:nvPr/>
          </p:nvSpPr>
          <p:spPr>
            <a:xfrm>
              <a:off x="4597205" y="5926125"/>
              <a:ext cx="2532616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For custom scenario analysis and/or integrated performance analysis tool PAVER</a:t>
              </a:r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2A2C5435-F5D4-4730-9225-9C4475035DC2}"/>
              </a:ext>
            </a:extLst>
          </p:cNvPr>
          <p:cNvGrpSpPr/>
          <p:nvPr/>
        </p:nvGrpSpPr>
        <p:grpSpPr>
          <a:xfrm>
            <a:off x="2878653" y="1994471"/>
            <a:ext cx="2532616" cy="578258"/>
            <a:chOff x="4597205" y="5696680"/>
            <a:chExt cx="2532616" cy="578258"/>
          </a:xfrm>
        </p:grpSpPr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78515319-CA57-4D31-BF28-9DC278CD26BC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7CF4CBBC-B015-46B2-8CB2-4F1F0D4461F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Configure Hypercube job</a:t>
              </a: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78671104-BC91-43E4-844A-824690B2BBCA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of multiple scenario parameterizations</a:t>
              </a:r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28032C8C-D5BA-4AAF-BB84-BFE6DC434E78}"/>
              </a:ext>
            </a:extLst>
          </p:cNvPr>
          <p:cNvGrpSpPr/>
          <p:nvPr/>
        </p:nvGrpSpPr>
        <p:grpSpPr>
          <a:xfrm>
            <a:off x="7372354" y="1994939"/>
            <a:ext cx="2532616" cy="578258"/>
            <a:chOff x="4597205" y="5696680"/>
            <a:chExt cx="2532616" cy="578258"/>
          </a:xfrm>
        </p:grpSpPr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E19423D7-8FAF-4F95-85A9-D26E5F5CA57A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7F623405-81EA-44F7-9D31-00602DB668A4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Import results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DD0259C-ECDD-4508-ABDA-DBF869BF1963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Overview and import of submitted Hypercube jobs</a:t>
              </a:r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11396A83-EB3F-4591-B4D9-BFA38EBFD1A6}"/>
              </a:ext>
            </a:extLst>
          </p:cNvPr>
          <p:cNvGrpSpPr/>
          <p:nvPr/>
        </p:nvGrpSpPr>
        <p:grpSpPr>
          <a:xfrm>
            <a:off x="3471771" y="8596291"/>
            <a:ext cx="2637648" cy="578258"/>
            <a:chOff x="4544689" y="5696680"/>
            <a:chExt cx="2637648" cy="578258"/>
          </a:xfrm>
        </p:grpSpPr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C2FD0E3F-2BE3-4A53-A0C2-C41D4B453E68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2" name="Rectangle 641">
              <a:extLst>
                <a:ext uri="{FF2B5EF4-FFF2-40B4-BE49-F238E27FC236}">
                  <a16:creationId xmlns:a16="http://schemas.microsoft.com/office/drawing/2014/main" id="{C37EFADD-9B04-4D74-80AB-F8664F5D76CA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Load results</a:t>
              </a:r>
            </a:p>
          </p:txBody>
        </p:sp>
        <p:sp>
          <p:nvSpPr>
            <p:cNvPr id="643" name="Rectangle 642">
              <a:extLst>
                <a:ext uri="{FF2B5EF4-FFF2-40B4-BE49-F238E27FC236}">
                  <a16:creationId xmlns:a16="http://schemas.microsoft.com/office/drawing/2014/main" id="{4CC9469E-6A23-478E-A0FF-247D5D16A069}"/>
                </a:ext>
              </a:extLst>
            </p:cNvPr>
            <p:cNvSpPr/>
            <p:nvPr/>
          </p:nvSpPr>
          <p:spPr>
            <a:xfrm>
              <a:off x="4544689" y="5926125"/>
              <a:ext cx="2637648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Graphical database query. Slice &amp; dice the database to fetch scenarios.</a:t>
              </a:r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8146A8B8-EA4A-4EFB-82BA-623DFA02A8AF}"/>
              </a:ext>
            </a:extLst>
          </p:cNvPr>
          <p:cNvGrpSpPr/>
          <p:nvPr/>
        </p:nvGrpSpPr>
        <p:grpSpPr>
          <a:xfrm>
            <a:off x="163230" y="1994589"/>
            <a:ext cx="2532616" cy="578258"/>
            <a:chOff x="4597205" y="5696680"/>
            <a:chExt cx="2532616" cy="578258"/>
          </a:xfrm>
        </p:grpSpPr>
        <p:cxnSp>
          <p:nvCxnSpPr>
            <p:cNvPr id="646" name="Straight Connector 645">
              <a:extLst>
                <a:ext uri="{FF2B5EF4-FFF2-40B4-BE49-F238E27FC236}">
                  <a16:creationId xmlns:a16="http://schemas.microsoft.com/office/drawing/2014/main" id="{35118663-41C2-420F-A961-4649B0860D96}"/>
                </a:ext>
              </a:extLst>
            </p:cNvPr>
            <p:cNvCxnSpPr/>
            <p:nvPr/>
          </p:nvCxnSpPr>
          <p:spPr>
            <a:xfrm>
              <a:off x="4647554" y="5941493"/>
              <a:ext cx="244112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7" name="Rectangle 646">
              <a:extLst>
                <a:ext uri="{FF2B5EF4-FFF2-40B4-BE49-F238E27FC236}">
                  <a16:creationId xmlns:a16="http://schemas.microsoft.com/office/drawing/2014/main" id="{CEFB07E9-AE17-4C6F-B6C6-FF138381D445}"/>
                </a:ext>
              </a:extLst>
            </p:cNvPr>
            <p:cNvSpPr/>
            <p:nvPr/>
          </p:nvSpPr>
          <p:spPr>
            <a:xfrm>
              <a:off x="4944907" y="5696680"/>
              <a:ext cx="184641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Compare scenarios</a:t>
              </a:r>
            </a:p>
          </p:txBody>
        </p:sp>
        <p:sp>
          <p:nvSpPr>
            <p:cNvPr id="648" name="Rectangle 647">
              <a:extLst>
                <a:ext uri="{FF2B5EF4-FFF2-40B4-BE49-F238E27FC236}">
                  <a16:creationId xmlns:a16="http://schemas.microsoft.com/office/drawing/2014/main" id="{7D8E843D-094F-4DEE-87F7-30F9F02049FD}"/>
                </a:ext>
              </a:extLst>
            </p:cNvPr>
            <p:cNvSpPr/>
            <p:nvPr/>
          </p:nvSpPr>
          <p:spPr>
            <a:xfrm>
              <a:off x="4597205" y="5926125"/>
              <a:ext cx="2532616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Same scenario comparison as in</a:t>
              </a:r>
            </a:p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sym typeface="Wingdings" panose="05000000000000000000" pitchFamily="2" charset="2"/>
                </a:rPr>
                <a:t>➞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base</a:t>
              </a: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000" i="1" dirty="0">
                  <a:solidFill>
                    <a:srgbClr val="494D55"/>
                  </a:solidFill>
                  <a:latin typeface="Montserrat" panose="00000500000000000000" pitchFamily="2" charset="0"/>
                </a:rPr>
                <a:t>mode</a:t>
              </a:r>
            </a:p>
          </p:txBody>
        </p:sp>
      </p:grpSp>
      <p:pic>
        <p:nvPicPr>
          <p:cNvPr id="180" name="Picture 179">
            <a:extLst>
              <a:ext uri="{FF2B5EF4-FFF2-40B4-BE49-F238E27FC236}">
                <a16:creationId xmlns:a16="http://schemas.microsoft.com/office/drawing/2014/main" id="{B7563EB1-8EEC-483A-845C-42DFF56675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418" y="2903283"/>
            <a:ext cx="1625278" cy="349906"/>
          </a:xfrm>
          <a:prstGeom prst="rect">
            <a:avLst/>
          </a:prstGeom>
        </p:spPr>
      </p:pic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1FD8A9B7-6560-464C-BA9D-5FB74BA243F2}"/>
              </a:ext>
            </a:extLst>
          </p:cNvPr>
          <p:cNvCxnSpPr>
            <a:cxnSpLocks/>
            <a:endCxn id="648" idx="2"/>
          </p:cNvCxnSpPr>
          <p:nvPr/>
        </p:nvCxnSpPr>
        <p:spPr>
          <a:xfrm flipV="1">
            <a:off x="1014694" y="2572847"/>
            <a:ext cx="414844" cy="1745414"/>
          </a:xfrm>
          <a:prstGeom prst="line">
            <a:avLst/>
          </a:prstGeom>
          <a:ln w="6350" cap="flat" cmpd="sng" algn="ctr">
            <a:solidFill>
              <a:srgbClr val="F39619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2" name="Rectangle 191">
            <a:extLst>
              <a:ext uri="{FF2B5EF4-FFF2-40B4-BE49-F238E27FC236}">
                <a16:creationId xmlns:a16="http://schemas.microsoft.com/office/drawing/2014/main" id="{B757380C-FFBF-44AA-BB10-F8008A34060F}"/>
              </a:ext>
            </a:extLst>
          </p:cNvPr>
          <p:cNvSpPr/>
          <p:nvPr/>
        </p:nvSpPr>
        <p:spPr>
          <a:xfrm>
            <a:off x="9863827" y="8039796"/>
            <a:ext cx="1080083" cy="210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700" dirty="0">
                <a:solidFill>
                  <a:srgbClr val="494D55"/>
                </a:solidFill>
                <a:latin typeface="Montserrat" panose="00000500000000000000" pitchFamily="2" charset="0"/>
              </a:rPr>
              <a:t>schematic overview</a:t>
            </a:r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5E884F42-23E5-4F10-A403-4357FA7831CF}"/>
              </a:ext>
            </a:extLst>
          </p:cNvPr>
          <p:cNvSpPr/>
          <p:nvPr/>
        </p:nvSpPr>
        <p:spPr>
          <a:xfrm>
            <a:off x="1967357" y="6726901"/>
            <a:ext cx="573695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Search results</a:t>
            </a:r>
          </a:p>
        </p:txBody>
      </p: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B647C2A1-44D8-4325-B59D-845DC50225B7}"/>
              </a:ext>
            </a:extLst>
          </p:cNvPr>
          <p:cNvCxnSpPr>
            <a:cxnSpLocks/>
          </p:cNvCxnSpPr>
          <p:nvPr/>
        </p:nvCxnSpPr>
        <p:spPr>
          <a:xfrm>
            <a:off x="2468838" y="6908721"/>
            <a:ext cx="182312" cy="3768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734E3EF5-0DA8-4DA0-B29B-25E75A9DE26E}"/>
              </a:ext>
            </a:extLst>
          </p:cNvPr>
          <p:cNvCxnSpPr>
            <a:cxnSpLocks/>
          </p:cNvCxnSpPr>
          <p:nvPr/>
        </p:nvCxnSpPr>
        <p:spPr>
          <a:xfrm flipV="1">
            <a:off x="2469784" y="6570262"/>
            <a:ext cx="181366" cy="3384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C999990-A5CF-4F65-B971-272829FA0D7A}"/>
              </a:ext>
            </a:extLst>
          </p:cNvPr>
          <p:cNvGrpSpPr/>
          <p:nvPr/>
        </p:nvGrpSpPr>
        <p:grpSpPr>
          <a:xfrm>
            <a:off x="-1" y="604118"/>
            <a:ext cx="2840757" cy="1039436"/>
            <a:chOff x="-1" y="670793"/>
            <a:chExt cx="2840757" cy="1039436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29A71E3C-8A5C-4657-BE9C-9E96FEDA8050}"/>
                </a:ext>
              </a:extLst>
            </p:cNvPr>
            <p:cNvSpPr/>
            <p:nvPr/>
          </p:nvSpPr>
          <p:spPr>
            <a:xfrm>
              <a:off x="-1" y="848455"/>
              <a:ext cx="2840757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was developed to perform scenario runs and (sensitivity) analyses. It allows to automatically generate, solve and analyze multiple data instances for a GAMS model at once.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ADB871B-1DCE-41A2-9170-DCD84E5248E3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201" name="Picture 200">
            <a:extLst>
              <a:ext uri="{FF2B5EF4-FFF2-40B4-BE49-F238E27FC236}">
                <a16:creationId xmlns:a16="http://schemas.microsoft.com/office/drawing/2014/main" id="{A7F0B606-4572-454B-BA62-C6C736BDD4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82568" y="9315328"/>
            <a:ext cx="2291033" cy="599638"/>
          </a:xfrm>
          <a:prstGeom prst="rect">
            <a:avLst/>
          </a:prstGeom>
        </p:spPr>
      </p:pic>
      <p:sp>
        <p:nvSpPr>
          <p:cNvPr id="202" name="Rectangle 201">
            <a:extLst>
              <a:ext uri="{FF2B5EF4-FFF2-40B4-BE49-F238E27FC236}">
                <a16:creationId xmlns:a16="http://schemas.microsoft.com/office/drawing/2014/main" id="{570AF168-A04C-44FC-866E-C9D38918EF62}"/>
              </a:ext>
            </a:extLst>
          </p:cNvPr>
          <p:cNvSpPr/>
          <p:nvPr/>
        </p:nvSpPr>
        <p:spPr>
          <a:xfrm>
            <a:off x="9659285" y="9695930"/>
            <a:ext cx="130862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in split / tab view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47B348E-F697-49E4-986A-C68422CF7DF3}"/>
              </a:ext>
            </a:extLst>
          </p:cNvPr>
          <p:cNvCxnSpPr>
            <a:cxnSpLocks/>
          </p:cNvCxnSpPr>
          <p:nvPr/>
        </p:nvCxnSpPr>
        <p:spPr>
          <a:xfrm flipH="1" flipV="1">
            <a:off x="9389168" y="9843217"/>
            <a:ext cx="321182" cy="7174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8A80171-7544-4C46-8295-FD1E8630F2C5}"/>
              </a:ext>
            </a:extLst>
          </p:cNvPr>
          <p:cNvSpPr/>
          <p:nvPr/>
        </p:nvSpPr>
        <p:spPr>
          <a:xfrm>
            <a:off x="923458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8D7F834-DFAD-45A4-8AD8-93312AC5D015}"/>
              </a:ext>
            </a:extLst>
          </p:cNvPr>
          <p:cNvSpPr/>
          <p:nvPr/>
        </p:nvSpPr>
        <p:spPr>
          <a:xfrm>
            <a:off x="7699122" y="10033102"/>
            <a:ext cx="133115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(e.g. for external analysis)</a:t>
            </a: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D8E7142F-105E-4C00-896C-70C52AA27E6F}"/>
              </a:ext>
            </a:extLst>
          </p:cNvPr>
          <p:cNvCxnSpPr>
            <a:cxnSpLocks/>
            <a:endCxn id="208" idx="2"/>
          </p:cNvCxnSpPr>
          <p:nvPr/>
        </p:nvCxnSpPr>
        <p:spPr>
          <a:xfrm flipV="1">
            <a:off x="8443875" y="9846589"/>
            <a:ext cx="101417" cy="286251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B3C4E33E-C4E8-461C-BB8B-9879AEB4744C}"/>
              </a:ext>
            </a:extLst>
          </p:cNvPr>
          <p:cNvSpPr/>
          <p:nvPr/>
        </p:nvSpPr>
        <p:spPr>
          <a:xfrm>
            <a:off x="8492129" y="974336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037C048-0662-4D90-AF6B-220D64B8AEDF}"/>
              </a:ext>
            </a:extLst>
          </p:cNvPr>
          <p:cNvSpPr/>
          <p:nvPr/>
        </p:nvSpPr>
        <p:spPr>
          <a:xfrm>
            <a:off x="6701325" y="9728437"/>
            <a:ext cx="1093609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Delete selected scenarios</a:t>
            </a:r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94105F-BC04-4F6C-A294-1224CB2E9244}"/>
              </a:ext>
            </a:extLst>
          </p:cNvPr>
          <p:cNvCxnSpPr>
            <a:cxnSpLocks/>
          </p:cNvCxnSpPr>
          <p:nvPr/>
        </p:nvCxnSpPr>
        <p:spPr>
          <a:xfrm flipV="1">
            <a:off x="7699123" y="9811625"/>
            <a:ext cx="310341" cy="7714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Rectangle 210">
            <a:extLst>
              <a:ext uri="{FF2B5EF4-FFF2-40B4-BE49-F238E27FC236}">
                <a16:creationId xmlns:a16="http://schemas.microsoft.com/office/drawing/2014/main" id="{1AE6944E-00EA-4C86-B8DE-C97B3A1EBDCA}"/>
              </a:ext>
            </a:extLst>
          </p:cNvPr>
          <p:cNvSpPr/>
          <p:nvPr/>
        </p:nvSpPr>
        <p:spPr>
          <a:xfrm>
            <a:off x="7868820" y="976946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75BED5AE-1109-44EF-9ACB-F21AC9BF0924}"/>
              </a:ext>
            </a:extLst>
          </p:cNvPr>
          <p:cNvSpPr/>
          <p:nvPr/>
        </p:nvSpPr>
        <p:spPr>
          <a:xfrm>
            <a:off x="8777781" y="10140461"/>
            <a:ext cx="1352481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Custom scenario analysis</a:t>
            </a:r>
          </a:p>
          <a:p>
            <a:pPr marL="171450" indent="-171450">
              <a:lnSpc>
                <a:spcPts val="1000"/>
              </a:lnSpc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Analyze scenarios with PAVER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35A1D04-BFFE-4342-AC2F-47A2916F2B4A}"/>
              </a:ext>
            </a:extLst>
          </p:cNvPr>
          <p:cNvCxnSpPr>
            <a:cxnSpLocks/>
          </p:cNvCxnSpPr>
          <p:nvPr/>
        </p:nvCxnSpPr>
        <p:spPr>
          <a:xfrm flipH="1" flipV="1">
            <a:off x="9055263" y="9841766"/>
            <a:ext cx="154337" cy="30757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4" name="Rectangle 213">
            <a:extLst>
              <a:ext uri="{FF2B5EF4-FFF2-40B4-BE49-F238E27FC236}">
                <a16:creationId xmlns:a16="http://schemas.microsoft.com/office/drawing/2014/main" id="{D45A6F66-F3B9-48C0-9F68-617437F7F15C}"/>
              </a:ext>
            </a:extLst>
          </p:cNvPr>
          <p:cNvSpPr/>
          <p:nvPr/>
        </p:nvSpPr>
        <p:spPr>
          <a:xfrm>
            <a:off x="8851541" y="973623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BB588C9-9FC0-49B4-9AD8-53457E6D2890}"/>
              </a:ext>
            </a:extLst>
          </p:cNvPr>
          <p:cNvGrpSpPr/>
          <p:nvPr/>
        </p:nvGrpSpPr>
        <p:grpSpPr>
          <a:xfrm>
            <a:off x="2899134" y="599949"/>
            <a:ext cx="4096955" cy="1042238"/>
            <a:chOff x="0" y="2626892"/>
            <a:chExt cx="2451100" cy="1042238"/>
          </a:xfrm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0DEDCED-23C4-411C-8C59-9DDEBEFD440C}"/>
                </a:ext>
              </a:extLst>
            </p:cNvPr>
            <p:cNvSpPr/>
            <p:nvPr/>
          </p:nvSpPr>
          <p:spPr>
            <a:xfrm>
              <a:off x="0" y="2807356"/>
              <a:ext cx="24511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Automated generation of multiple data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Instant check for duplicated instances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and convenient data management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Generation of performance statistics and sensitivity analyses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export for external GAMS jobs and analyses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7BAC7DF0-E85D-4928-AC0B-2949EF932217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9953D1F9-6AE4-4C47-B8EC-210E3CD03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202274"/>
              </p:ext>
            </p:extLst>
          </p:nvPr>
        </p:nvGraphicFramePr>
        <p:xfrm>
          <a:off x="11149373" y="1504740"/>
          <a:ext cx="2387464" cy="723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9513">
                  <a:extLst>
                    <a:ext uri="{9D8B030D-6E8A-4147-A177-3AD203B41FA5}">
                      <a16:colId xmlns:a16="http://schemas.microsoft.com/office/drawing/2014/main" val="2372877391"/>
                    </a:ext>
                  </a:extLst>
                </a:gridCol>
                <a:gridCol w="957951">
                  <a:extLst>
                    <a:ext uri="{9D8B030D-6E8A-4147-A177-3AD203B41FA5}">
                      <a16:colId xmlns:a16="http://schemas.microsoft.com/office/drawing/2014/main" val="89283953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Option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Shortcut</a:t>
                      </a:r>
                    </a:p>
                  </a:txBody>
                  <a:tcPr anchor="ctr">
                    <a:solidFill>
                      <a:srgbClr val="F39619">
                        <a:alpha val="7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06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Confirm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18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 Pop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ESC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30969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Import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4783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Solve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41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510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Save 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9407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79846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Close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7289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Hide sidebar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146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“Input”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957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“Output”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29926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“GAMS interaction”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8626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394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“Configure Hypercube job”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6777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“Import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9684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“Load results”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6893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“Compare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805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“Analyze scenarios” (sidebar)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5997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Table view (section scenario compare)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480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next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right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2385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Select precious tab (table view)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left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20462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Nest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lower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841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 err="1">
                          <a:latin typeface="Montserrat" panose="00000500000000000000" pitchFamily="2" charset="0"/>
                        </a:rPr>
                        <a:t>Unnest</a:t>
                      </a:r>
                      <a:r>
                        <a:rPr lang="en-US" sz="900" dirty="0">
                          <a:latin typeface="Montserrat" panose="00000500000000000000" pitchFamily="2" charset="0"/>
                        </a:rPr>
                        <a:t> to next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higher tab 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</a:t>
                      </a:r>
                    </a:p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arrow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878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Activate / deactivate comparison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en-US" sz="900" dirty="0">
                          <a:latin typeface="Montserrat" panose="00000500000000000000" pitchFamily="2" charset="0"/>
                        </a:rPr>
                        <a:t>Ctrl + ALT +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4857"/>
                  </a:ext>
                </a:extLst>
              </a:tr>
            </a:tbl>
          </a:graphicData>
        </a:graphic>
      </p:graphicFrame>
      <p:grpSp>
        <p:nvGrpSpPr>
          <p:cNvPr id="246" name="Group 245">
            <a:extLst>
              <a:ext uri="{FF2B5EF4-FFF2-40B4-BE49-F238E27FC236}">
                <a16:creationId xmlns:a16="http://schemas.microsoft.com/office/drawing/2014/main" id="{19FEFF3F-42E7-4E99-BB4D-1DBF23169928}"/>
              </a:ext>
            </a:extLst>
          </p:cNvPr>
          <p:cNvGrpSpPr/>
          <p:nvPr/>
        </p:nvGrpSpPr>
        <p:grpSpPr>
          <a:xfrm>
            <a:off x="11149373" y="915588"/>
            <a:ext cx="2387464" cy="578258"/>
            <a:chOff x="4592015" y="5696680"/>
            <a:chExt cx="2537804" cy="578258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046C465-5383-45C6-A82B-F9199D6B6DFA}"/>
                </a:ext>
              </a:extLst>
            </p:cNvPr>
            <p:cNvSpPr/>
            <p:nvPr/>
          </p:nvSpPr>
          <p:spPr>
            <a:xfrm>
              <a:off x="4597203" y="5926125"/>
              <a:ext cx="2532615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Simplified navigation through the user interface</a:t>
              </a:r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B53AA85A-8220-40E0-A722-03F216DC965E}"/>
                </a:ext>
              </a:extLst>
            </p:cNvPr>
            <p:cNvCxnSpPr>
              <a:cxnSpLocks/>
            </p:cNvCxnSpPr>
            <p:nvPr/>
          </p:nvCxnSpPr>
          <p:spPr>
            <a:xfrm>
              <a:off x="4592015" y="5941493"/>
              <a:ext cx="25378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951B3BF-DB70-42C7-ABCC-56A3C5FC9C8E}"/>
                </a:ext>
              </a:extLst>
            </p:cNvPr>
            <p:cNvSpPr/>
            <p:nvPr/>
          </p:nvSpPr>
          <p:spPr>
            <a:xfrm>
              <a:off x="4944907" y="5696680"/>
              <a:ext cx="18464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cap="small" dirty="0">
                  <a:solidFill>
                    <a:srgbClr val="494D55"/>
                  </a:solidFill>
                  <a:latin typeface="Montserrat" panose="00000500000000000000" pitchFamily="2" charset="0"/>
                </a:rPr>
                <a:t>shortcuts</a:t>
              </a:r>
              <a:endParaRPr lang="en-US" sz="1000" cap="small" dirty="0">
                <a:solidFill>
                  <a:srgbClr val="494D55"/>
                </a:solidFill>
                <a:latin typeface="Montserrat" panose="00000500000000000000" pitchFamily="2" charset="0"/>
              </a:endParaRPr>
            </a:p>
          </p:txBody>
        </p:sp>
      </p:grp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DD3931BF-6A75-438C-8861-2DE3290A42B4}"/>
              </a:ext>
            </a:extLst>
          </p:cNvPr>
          <p:cNvCxnSpPr>
            <a:cxnSpLocks/>
          </p:cNvCxnSpPr>
          <p:nvPr/>
        </p:nvCxnSpPr>
        <p:spPr>
          <a:xfrm flipV="1">
            <a:off x="10999350" y="1066363"/>
            <a:ext cx="29678" cy="7774741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09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51085</TotalTime>
  <Words>1106</Words>
  <Application>Microsoft Office PowerPoint</Application>
  <PresentationFormat>Custom</PresentationFormat>
  <Paragraphs>233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Courier New</vt:lpstr>
      <vt:lpstr>Montserrat</vt:lpstr>
      <vt:lpstr>Calibri</vt:lpstr>
      <vt:lpstr>Arial</vt:lpstr>
      <vt:lpstr>Calibri Light</vt:lpstr>
      <vt:lpstr>Segoe UI Symbol</vt:lpstr>
      <vt:lpstr>Consolas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2350</cp:revision>
  <cp:lastPrinted>2017-08-23T14:13:59Z</cp:lastPrinted>
  <dcterms:created xsi:type="dcterms:W3CDTF">2014-03-22T07:50:42Z</dcterms:created>
  <dcterms:modified xsi:type="dcterms:W3CDTF">2020-01-09T14:06:57Z</dcterms:modified>
</cp:coreProperties>
</file>